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charts/chart28.xml" ContentType="application/vnd.openxmlformats-officedocument.drawingml.char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hart17.xml" ContentType="application/vnd.openxmlformats-officedocument.drawingml.chart+xml"/>
  <Override PartName="/ppt/charts/chart35.xml" ContentType="application/vnd.openxmlformats-officedocument.drawingml.char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charts/chart13.xml" ContentType="application/vnd.openxmlformats-officedocument.drawingml.chart+xml"/>
  <Override PartName="/ppt/charts/chart24.xml" ContentType="application/vnd.openxmlformats-officedocument.drawingml.char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charts/chart31.xml" ContentType="application/vnd.openxmlformats-officedocument.drawingml.chart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charts/chart29.xml" ContentType="application/vnd.openxmlformats-officedocument.drawingml.char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charts/chart18.xml" ContentType="application/vnd.openxmlformats-officedocument.drawingml.chart+xml"/>
  <Override PartName="/ppt/charts/chart27.xml" ContentType="application/vnd.openxmlformats-officedocument.drawingml.chart+xml"/>
  <Override PartName="/ppt/charts/chart36.xml" ContentType="application/vnd.openxmlformats-officedocument.drawingml.char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charts/chart16.xml" ContentType="application/vnd.openxmlformats-officedocument.drawingml.chart+xml"/>
  <Override PartName="/ppt/charts/chart25.xml" ContentType="application/vnd.openxmlformats-officedocument.drawingml.chart+xml"/>
  <Override PartName="/ppt/charts/chart34.xml" ContentType="application/vnd.openxmlformats-officedocument.drawingml.char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14.xml" ContentType="application/vnd.openxmlformats-officedocument.drawingml.chart+xml"/>
  <Override PartName="/ppt/charts/chart23.xml" ContentType="application/vnd.openxmlformats-officedocument.drawingml.chart+xml"/>
  <Override PartName="/ppt/charts/chart32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charts/chart21.xml" ContentType="application/vnd.openxmlformats-officedocument.drawingml.chart+xml"/>
  <Override PartName="/ppt/charts/chart30.xml" ContentType="application/vnd.openxmlformats-officedocument.drawingml.char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charts/chart19.xml" ContentType="application/vnd.openxmlformats-officedocument.drawingml.chart+xml"/>
  <Override PartName="/ppt/charts/chart37.xml" ContentType="application/vnd.openxmlformats-officedocument.drawingml.char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charts/chart26.xml" ContentType="application/vnd.openxmlformats-officedocument.drawingml.char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charts/chart15.xml" ContentType="application/vnd.openxmlformats-officedocument.drawingml.chart+xml"/>
  <Override PartName="/ppt/charts/chart33.xml" ContentType="application/vnd.openxmlformats-officedocument.drawingml.char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22.xml" ContentType="application/vnd.openxmlformats-officedocument.drawingml.chart+xml"/>
  <Override PartName="/ppt/charts/chart5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handoutMasterIdLst>
    <p:handoutMasterId r:id="rId68"/>
  </p:handoutMasterIdLst>
  <p:sldIdLst>
    <p:sldId id="323" r:id="rId2"/>
    <p:sldId id="325" r:id="rId3"/>
    <p:sldId id="256" r:id="rId4"/>
    <p:sldId id="257" r:id="rId5"/>
    <p:sldId id="258" r:id="rId6"/>
    <p:sldId id="259" r:id="rId7"/>
    <p:sldId id="407" r:id="rId8"/>
    <p:sldId id="260" r:id="rId9"/>
    <p:sldId id="261" r:id="rId10"/>
    <p:sldId id="262" r:id="rId11"/>
    <p:sldId id="263" r:id="rId12"/>
    <p:sldId id="408" r:id="rId13"/>
    <p:sldId id="264" r:id="rId14"/>
    <p:sldId id="265" r:id="rId15"/>
    <p:sldId id="267" r:id="rId16"/>
    <p:sldId id="410" r:id="rId17"/>
    <p:sldId id="424" r:id="rId18"/>
    <p:sldId id="411" r:id="rId19"/>
    <p:sldId id="412" r:id="rId20"/>
    <p:sldId id="269" r:id="rId21"/>
    <p:sldId id="268" r:id="rId22"/>
    <p:sldId id="409" r:id="rId23"/>
    <p:sldId id="420" r:id="rId24"/>
    <p:sldId id="273" r:id="rId25"/>
    <p:sldId id="274" r:id="rId26"/>
    <p:sldId id="275" r:id="rId27"/>
    <p:sldId id="276" r:id="rId28"/>
    <p:sldId id="277" r:id="rId29"/>
    <p:sldId id="279" r:id="rId30"/>
    <p:sldId id="280" r:id="rId31"/>
    <p:sldId id="426" r:id="rId32"/>
    <p:sldId id="425" r:id="rId33"/>
    <p:sldId id="421" r:id="rId34"/>
    <p:sldId id="282" r:id="rId35"/>
    <p:sldId id="406" r:id="rId36"/>
    <p:sldId id="422" r:id="rId37"/>
    <p:sldId id="423" r:id="rId38"/>
    <p:sldId id="285" r:id="rId39"/>
    <p:sldId id="414" r:id="rId40"/>
    <p:sldId id="415" r:id="rId41"/>
    <p:sldId id="284" r:id="rId42"/>
    <p:sldId id="418" r:id="rId43"/>
    <p:sldId id="376" r:id="rId44"/>
    <p:sldId id="378" r:id="rId45"/>
    <p:sldId id="379" r:id="rId46"/>
    <p:sldId id="381" r:id="rId47"/>
    <p:sldId id="382" r:id="rId48"/>
    <p:sldId id="383" r:id="rId49"/>
    <p:sldId id="384" r:id="rId50"/>
    <p:sldId id="386" r:id="rId51"/>
    <p:sldId id="389" r:id="rId52"/>
    <p:sldId id="390" r:id="rId53"/>
    <p:sldId id="391" r:id="rId54"/>
    <p:sldId id="396" r:id="rId55"/>
    <p:sldId id="397" r:id="rId56"/>
    <p:sldId id="401" r:id="rId57"/>
    <p:sldId id="402" r:id="rId58"/>
    <p:sldId id="403" r:id="rId59"/>
    <p:sldId id="404" r:id="rId60"/>
    <p:sldId id="405" r:id="rId61"/>
    <p:sldId id="427" r:id="rId62"/>
    <p:sldId id="430" r:id="rId63"/>
    <p:sldId id="429" r:id="rId64"/>
    <p:sldId id="428" r:id="rId65"/>
    <p:sldId id="324" r:id="rId6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2500" autoAdjust="0"/>
    <p:restoredTop sz="94660"/>
  </p:normalViewPr>
  <p:slideViewPr>
    <p:cSldViewPr>
      <p:cViewPr>
        <p:scale>
          <a:sx n="66" d="100"/>
          <a:sy n="66" d="100"/>
        </p:scale>
        <p:origin x="-1512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CL\Downloads\PPT_DATA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E:\AWP-2020-21\PPT_DATA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WP-2020-21\wirtup\PPT_DATA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WP-2020-21\wirtup\PPT_DATA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WP-2020-21\wirtup\PPT_DATA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E:\AWP-2020-21\PPT_DATA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E:\AWP-2020-21\PPT_DATA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SMC-Meeting-20-5-2019\PPT-AWP\PPT_DATA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D:\SMC-Meeting-20-5-2019\PPT-AWP\PPT_DATA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D:\SMC-Meeting-20-5-2019\PPT-AWP\PPT_DATA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D:\SMC-Meeting-20-5-2019\PPT-AWP\PPT_DATA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CL\Downloads\PPT_DATA.xlsx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WP-2019-20\PPT\PPT_DATA.xlsx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WP-2019-20\PPT\PPT_DATA.xlsx" TargetMode="Externa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WP-2019-20\PPT\PPT_DATA.xlsx" TargetMode="Externa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WP-2019-20\PPT\PPT_DATA.xlsx" TargetMode="Externa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WP-2019-20\PPT\PPT_DATA.xlsx" TargetMode="Externa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WP-2019-20\PPT\PPT_DATA.xlsx" TargetMode="Externa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WP-2019-20\PPT\PPT_DATA.xlsx" TargetMode="Externa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oleObject" Target="file:///E:\AWP-2020-21\PPT_DATA.xlsx" TargetMode="External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WP-2019-20\PPT\PPT_DATA.xlsx" TargetMode="External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oleObject" Target="file:///E:\AWP-2020-21\PPT_DATA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CL\Downloads\PPT_DATA.xlsx" TargetMode="External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oleObject" Target="file:///E:\AWP-2020-21\PPT_DATA.xlsx" TargetMode="External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AWP-2020-21\PPT_DATA.xlsx" TargetMode="External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SMC-Meeting-20-5-2019\PPT-AWP\PPT_DATA.xlsx" TargetMode="External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enovo\Downloads\PPT_DATA.xlsx" TargetMode="External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oleObject" Target="file:///E:\AWP-2020-21\PPT_DATA.xlsx" TargetMode="External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oleObject" Target="file:///E:\AWP-2020-21\PPT_DATA.xlsx" TargetMode="External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oleObject" Target="file:///E:\AWP-2020-21\PPT_DATA.xlsx" TargetMode="External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oleObject" Target="file:///E:\AWP-2020-21\PPT_DATA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CL\Downloads\PPT_DATA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WP-2020-21\wirtup\PPT_DATA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WP-2020-21\wirtup\PPT_DATA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WP-2020-21\wirtup\PPT_DATA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WP-2020-21\wirtup\PPT_DATA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WP-2020-21\wirtup\PPT_DAT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IN"/>
  <c:chart>
    <c:view3D>
      <c:rAngAx val="1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0555555555555648E-2"/>
          <c:y val="0.25874586113948006"/>
          <c:w val="0.93695975503062112"/>
          <c:h val="0.47839206473885693"/>
        </c:manualLayout>
      </c:layout>
      <c:bar3DChart>
        <c:barDir val="col"/>
        <c:grouping val="clustered"/>
        <c:ser>
          <c:idx val="0"/>
          <c:order val="0"/>
          <c:tx>
            <c:strRef>
              <c:f>'institutions year 2017-18'!$C$20</c:f>
              <c:strCache>
                <c:ptCount val="1"/>
                <c:pt idx="0">
                  <c:v>Primary Schools </c:v>
                </c:pt>
              </c:strCache>
            </c:strRef>
          </c:tx>
          <c:dLbls>
            <c:dLbl>
              <c:idx val="0"/>
              <c:layout>
                <c:manualLayout>
                  <c:x val="1.6339869281045665E-3"/>
                  <c:y val="-1.282465889058121E-2"/>
                </c:manualLayout>
              </c:layout>
              <c:showVal val="1"/>
            </c:dLbl>
            <c:dLbl>
              <c:idx val="2"/>
              <c:layout>
                <c:manualLayout>
                  <c:x val="3.2679738562091704E-3"/>
                  <c:y val="-3.2061647226453119E-2"/>
                </c:manualLayout>
              </c:layout>
              <c:showVal val="1"/>
            </c:dLbl>
            <c:txPr>
              <a:bodyPr/>
              <a:lstStyle/>
              <a:p>
                <a:pPr>
                  <a:defRPr lang="en-US"/>
                </a:pPr>
                <a:endParaRPr lang="en-US"/>
              </a:p>
            </c:txPr>
            <c:showVal val="1"/>
          </c:dLbls>
          <c:cat>
            <c:strRef>
              <c:f>'institutions year 2017-18'!$D$19:$F$19</c:f>
              <c:strCache>
                <c:ptCount val="3"/>
                <c:pt idx="0">
                  <c:v>  PAB Approved 2019-20</c:v>
                </c:pt>
                <c:pt idx="2">
                  <c:v>ACHIEVMENT  </c:v>
                </c:pt>
              </c:strCache>
            </c:strRef>
          </c:cat>
          <c:val>
            <c:numRef>
              <c:f>'institutions year 2017-18'!$D$20:$F$20</c:f>
              <c:numCache>
                <c:formatCode>General</c:formatCode>
                <c:ptCount val="3"/>
                <c:pt idx="0">
                  <c:v>81966</c:v>
                </c:pt>
                <c:pt idx="2">
                  <c:v>81715</c:v>
                </c:pt>
              </c:numCache>
            </c:numRef>
          </c:val>
        </c:ser>
        <c:ser>
          <c:idx val="1"/>
          <c:order val="1"/>
          <c:tx>
            <c:strRef>
              <c:f>'institutions year 2017-18'!$C$21</c:f>
              <c:strCache>
                <c:ptCount val="1"/>
              </c:strCache>
            </c:strRef>
          </c:tx>
          <c:cat>
            <c:strRef>
              <c:f>'institutions year 2017-18'!$D$19:$F$19</c:f>
              <c:strCache>
                <c:ptCount val="3"/>
                <c:pt idx="0">
                  <c:v>  PAB Approved 2019-20</c:v>
                </c:pt>
                <c:pt idx="2">
                  <c:v>ACHIEVMENT  </c:v>
                </c:pt>
              </c:strCache>
            </c:strRef>
          </c:cat>
          <c:val>
            <c:numRef>
              <c:f>'institutions year 2017-18'!$D$21:$F$21</c:f>
              <c:numCache>
                <c:formatCode>General</c:formatCode>
                <c:ptCount val="3"/>
              </c:numCache>
            </c:numRef>
          </c:val>
        </c:ser>
        <c:ser>
          <c:idx val="2"/>
          <c:order val="2"/>
          <c:tx>
            <c:strRef>
              <c:f>'institutions year 2017-18'!$C$22</c:f>
              <c:strCache>
                <c:ptCount val="1"/>
                <c:pt idx="0">
                  <c:v>Upper Primary  Schools </c:v>
                </c:pt>
              </c:strCache>
            </c:strRef>
          </c:tx>
          <c:dLbls>
            <c:dLbl>
              <c:idx val="0"/>
              <c:layout>
                <c:manualLayout>
                  <c:x val="-1.6339869281045822E-3"/>
                  <c:y val="-3.5267811949098282E-2"/>
                </c:manualLayout>
              </c:layout>
              <c:showVal val="1"/>
            </c:dLbl>
            <c:dLbl>
              <c:idx val="2"/>
              <c:layout>
                <c:manualLayout>
                  <c:x val="0"/>
                  <c:y val="-3.847397667174373E-2"/>
                </c:manualLayout>
              </c:layout>
              <c:showVal val="1"/>
            </c:dLbl>
            <c:txPr>
              <a:bodyPr/>
              <a:lstStyle/>
              <a:p>
                <a:pPr>
                  <a:defRPr lang="en-US"/>
                </a:pPr>
                <a:endParaRPr lang="en-US"/>
              </a:p>
            </c:txPr>
            <c:showVal val="1"/>
          </c:dLbls>
          <c:cat>
            <c:strRef>
              <c:f>'institutions year 2017-18'!$D$19:$F$19</c:f>
              <c:strCache>
                <c:ptCount val="3"/>
                <c:pt idx="0">
                  <c:v>  PAB Approved 2019-20</c:v>
                </c:pt>
                <c:pt idx="2">
                  <c:v>ACHIEVMENT  </c:v>
                </c:pt>
              </c:strCache>
            </c:strRef>
          </c:cat>
          <c:val>
            <c:numRef>
              <c:f>'institutions year 2017-18'!$D$22:$F$22</c:f>
              <c:numCache>
                <c:formatCode>General</c:formatCode>
                <c:ptCount val="3"/>
                <c:pt idx="0">
                  <c:v>31063</c:v>
                </c:pt>
                <c:pt idx="2">
                  <c:v>31193</c:v>
                </c:pt>
              </c:numCache>
            </c:numRef>
          </c:val>
        </c:ser>
        <c:ser>
          <c:idx val="3"/>
          <c:order val="3"/>
          <c:tx>
            <c:strRef>
              <c:f>'institutions year 2017-18'!$C$23</c:f>
              <c:strCache>
                <c:ptCount val="1"/>
              </c:strCache>
            </c:strRef>
          </c:tx>
          <c:cat>
            <c:strRef>
              <c:f>'institutions year 2017-18'!$D$19:$F$19</c:f>
              <c:strCache>
                <c:ptCount val="3"/>
                <c:pt idx="0">
                  <c:v>  PAB Approved 2019-20</c:v>
                </c:pt>
                <c:pt idx="2">
                  <c:v>ACHIEVMENT  </c:v>
                </c:pt>
              </c:strCache>
            </c:strRef>
          </c:cat>
          <c:val>
            <c:numRef>
              <c:f>'institutions year 2017-18'!$D$23:$F$23</c:f>
              <c:numCache>
                <c:formatCode>General</c:formatCode>
                <c:ptCount val="3"/>
              </c:numCache>
            </c:numRef>
          </c:val>
        </c:ser>
        <c:ser>
          <c:idx val="4"/>
          <c:order val="4"/>
          <c:tx>
            <c:strRef>
              <c:f>'institutions year 2017-18'!$C$24</c:f>
              <c:strCache>
                <c:ptCount val="1"/>
                <c:pt idx="0">
                  <c:v>Total Schools </c:v>
                </c:pt>
              </c:strCache>
            </c:strRef>
          </c:tx>
          <c:dLbls>
            <c:dLbl>
              <c:idx val="0"/>
              <c:layout>
                <c:manualLayout>
                  <c:x val="8.1699346405229266E-3"/>
                  <c:y val="-2.2443153058517174E-2"/>
                </c:manualLayout>
              </c:layout>
              <c:showVal val="1"/>
            </c:dLbl>
            <c:dLbl>
              <c:idx val="2"/>
              <c:layout>
                <c:manualLayout>
                  <c:x val="1.6339869281045822E-3"/>
                  <c:y val="-4.1680141394388796E-2"/>
                </c:manualLayout>
              </c:layout>
              <c:showVal val="1"/>
            </c:dLbl>
            <c:txPr>
              <a:bodyPr/>
              <a:lstStyle/>
              <a:p>
                <a:pPr>
                  <a:defRPr lang="en-US"/>
                </a:pPr>
                <a:endParaRPr lang="en-US"/>
              </a:p>
            </c:txPr>
            <c:showVal val="1"/>
          </c:dLbls>
          <c:cat>
            <c:strRef>
              <c:f>'institutions year 2017-18'!$D$19:$F$19</c:f>
              <c:strCache>
                <c:ptCount val="3"/>
                <c:pt idx="0">
                  <c:v>  PAB Approved 2019-20</c:v>
                </c:pt>
                <c:pt idx="2">
                  <c:v>ACHIEVMENT  </c:v>
                </c:pt>
              </c:strCache>
            </c:strRef>
          </c:cat>
          <c:val>
            <c:numRef>
              <c:f>'institutions year 2017-18'!$D$24:$F$24</c:f>
              <c:numCache>
                <c:formatCode>General</c:formatCode>
                <c:ptCount val="3"/>
                <c:pt idx="0">
                  <c:v>113029</c:v>
                </c:pt>
                <c:pt idx="2">
                  <c:v>112908</c:v>
                </c:pt>
              </c:numCache>
            </c:numRef>
          </c:val>
        </c:ser>
        <c:shape val="cylinder"/>
        <c:axId val="100909440"/>
        <c:axId val="100910976"/>
        <c:axId val="0"/>
      </c:bar3DChart>
      <c:catAx>
        <c:axId val="100909440"/>
        <c:scaling>
          <c:orientation val="minMax"/>
        </c:scaling>
        <c:axPos val="b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00910976"/>
        <c:crosses val="autoZero"/>
        <c:auto val="1"/>
        <c:lblAlgn val="ctr"/>
        <c:lblOffset val="100"/>
      </c:catAx>
      <c:valAx>
        <c:axId val="100910976"/>
        <c:scaling>
          <c:orientation val="minMax"/>
        </c:scaling>
        <c:delete val="1"/>
        <c:axPos val="l"/>
        <c:numFmt formatCode="General" sourceLinked="1"/>
        <c:tickLblPos val="nextTo"/>
        <c:crossAx val="100909440"/>
        <c:crosses val="autoZero"/>
        <c:crossBetween val="between"/>
      </c:valAx>
    </c:plotArea>
    <c:legend>
      <c:legendPos val="r"/>
      <c:legendEntry>
        <c:idx val="1"/>
        <c:delete val="1"/>
      </c:legendEntry>
      <c:legendEntry>
        <c:idx val="3"/>
        <c:delete val="1"/>
      </c:legendEntry>
      <c:layout>
        <c:manualLayout>
          <c:xMode val="edge"/>
          <c:yMode val="edge"/>
          <c:x val="2.0293088363954586E-2"/>
          <c:y val="4.1547774665538122E-4"/>
          <c:w val="0.97970691163604551"/>
          <c:h val="0.13976314857913633"/>
        </c:manualLayout>
      </c:layout>
      <c:txPr>
        <a:bodyPr/>
        <a:lstStyle/>
        <a:p>
          <a:pPr>
            <a:defRPr lang="en-US"/>
          </a:pPr>
          <a:endParaRPr lang="en-US"/>
        </a:p>
      </c:txPr>
    </c:legend>
    <c:plotVisOnly val="1"/>
  </c:chart>
  <c:txPr>
    <a:bodyPr/>
    <a:lstStyle/>
    <a:p>
      <a:pPr>
        <a:defRPr sz="1400" b="1"/>
      </a:pPr>
      <a:endParaRPr lang="en-US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IN"/>
  <c:style val="4"/>
  <c:chart>
    <c:view3D>
      <c:rAngAx val="1"/>
    </c:view3D>
    <c:floor>
      <c:spPr>
        <a:noFill/>
        <a:ln w="9525">
          <a:noFill/>
        </a:ln>
      </c:spPr>
    </c:floor>
    <c:plotArea>
      <c:layout>
        <c:manualLayout>
          <c:layoutTarget val="inner"/>
          <c:xMode val="edge"/>
          <c:yMode val="edge"/>
          <c:x val="2.4043715846994634E-2"/>
          <c:y val="3.614457831325301E-2"/>
          <c:w val="0.95191256830601056"/>
          <c:h val="0.91164658634538165"/>
        </c:manualLayout>
      </c:layout>
      <c:bar3DChart>
        <c:barDir val="col"/>
        <c:grouping val="clustered"/>
        <c:ser>
          <c:idx val="0"/>
          <c:order val="0"/>
          <c:dPt>
            <c:idx val="0"/>
            <c:spPr>
              <a:solidFill>
                <a:schemeClr val="tx2"/>
              </a:solidFill>
            </c:spPr>
          </c:dPt>
          <c:dPt>
            <c:idx val="1"/>
            <c:spPr>
              <a:solidFill>
                <a:schemeClr val="accent2"/>
              </a:solidFill>
            </c:spPr>
          </c:dPt>
          <c:dPt>
            <c:idx val="2"/>
            <c:spPr>
              <a:solidFill>
                <a:schemeClr val="accent3"/>
              </a:solidFill>
            </c:spPr>
          </c:dPt>
          <c:dPt>
            <c:idx val="3"/>
            <c:spPr>
              <a:solidFill>
                <a:schemeClr val="accent4"/>
              </a:solidFill>
            </c:spPr>
          </c:dPt>
          <c:dPt>
            <c:idx val="4"/>
            <c:spPr>
              <a:solidFill>
                <a:schemeClr val="accent5"/>
              </a:solidFill>
            </c:spPr>
          </c:dPt>
          <c:dPt>
            <c:idx val="5"/>
            <c:spPr>
              <a:solidFill>
                <a:srgbClr val="0070C0"/>
              </a:solidFill>
            </c:spPr>
          </c:dPt>
          <c:dLbls>
            <c:dLbl>
              <c:idx val="0"/>
              <c:layout>
                <c:manualLayout>
                  <c:x val="8.7431693989071038E-3"/>
                  <c:y val="-1.6064257028112469E-2"/>
                </c:manualLayout>
              </c:layout>
              <c:showVal val="1"/>
            </c:dLbl>
            <c:dLbl>
              <c:idx val="1"/>
              <c:layout>
                <c:manualLayout>
                  <c:x val="4.3715846994535519E-3"/>
                  <c:y val="-4.8192771084337442E-2"/>
                </c:manualLayout>
              </c:layout>
              <c:showVal val="1"/>
            </c:dLbl>
            <c:dLbl>
              <c:idx val="2"/>
              <c:layout>
                <c:manualLayout>
                  <c:x val="-4.3715846994535519E-3"/>
                  <c:y val="-6.8273092369477859E-2"/>
                </c:manualLayout>
              </c:layout>
              <c:showVal val="1"/>
            </c:dLbl>
            <c:dLbl>
              <c:idx val="3"/>
              <c:layout>
                <c:manualLayout>
                  <c:x val="1.3114754098360678E-2"/>
                  <c:y val="-4.8192771084337442E-2"/>
                </c:manualLayout>
              </c:layout>
              <c:showVal val="1"/>
            </c:dLbl>
            <c:dLbl>
              <c:idx val="4"/>
              <c:layout>
                <c:manualLayout>
                  <c:x val="1.5300546448087463E-2"/>
                  <c:y val="-5.2208835341365487E-2"/>
                </c:manualLayout>
              </c:layout>
              <c:showVal val="1"/>
            </c:dLbl>
            <c:dLbl>
              <c:idx val="5"/>
              <c:layout>
                <c:manualLayout>
                  <c:x val="1.8852545071210383E-2"/>
                  <c:y val="-4.841602630996432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1.53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lang="en-US"/>
                </a:pPr>
                <a:endParaRPr lang="en-US"/>
              </a:p>
            </c:txPr>
            <c:showVal val="1"/>
          </c:dLbls>
          <c:cat>
            <c:strRef>
              <c:f>'Honorarium  of cch '!$C$10:$C$15</c:f>
              <c:strCache>
                <c:ptCount val="6"/>
                <c:pt idx="0">
                  <c:v>Annual  Allocation</c:v>
                </c:pt>
                <c:pt idx="1">
                  <c:v>Opening Balance</c:v>
                </c:pt>
                <c:pt idx="2">
                  <c:v>Received Amount </c:v>
                </c:pt>
                <c:pt idx="3">
                  <c:v>Available  Balance</c:v>
                </c:pt>
                <c:pt idx="4">
                  <c:v>Expenditure</c:v>
                </c:pt>
                <c:pt idx="5">
                  <c:v>Balance Amount</c:v>
                </c:pt>
              </c:strCache>
            </c:strRef>
          </c:cat>
          <c:val>
            <c:numRef>
              <c:f>'Honorarium  of cch '!$D$10:$D$15</c:f>
              <c:numCache>
                <c:formatCode>0.00</c:formatCode>
                <c:ptCount val="6"/>
                <c:pt idx="0" formatCode="General">
                  <c:v>462.31</c:v>
                </c:pt>
                <c:pt idx="1">
                  <c:v>43.01</c:v>
                </c:pt>
                <c:pt idx="2" formatCode="General">
                  <c:v>253.3</c:v>
                </c:pt>
                <c:pt idx="3" formatCode="General">
                  <c:v>296.31</c:v>
                </c:pt>
                <c:pt idx="4" formatCode="General">
                  <c:v>294.77999999999969</c:v>
                </c:pt>
                <c:pt idx="5">
                  <c:v>153.26</c:v>
                </c:pt>
              </c:numCache>
            </c:numRef>
          </c:val>
        </c:ser>
        <c:shape val="cylinder"/>
        <c:axId val="127362560"/>
        <c:axId val="127364096"/>
        <c:axId val="0"/>
      </c:bar3DChart>
      <c:catAx>
        <c:axId val="127362560"/>
        <c:scaling>
          <c:orientation val="minMax"/>
        </c:scaling>
        <c:axPos val="b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27364096"/>
        <c:crosses val="autoZero"/>
        <c:auto val="1"/>
        <c:lblAlgn val="ctr"/>
        <c:lblOffset val="100"/>
      </c:catAx>
      <c:valAx>
        <c:axId val="127364096"/>
        <c:scaling>
          <c:orientation val="minMax"/>
        </c:scaling>
        <c:delete val="1"/>
        <c:axPos val="l"/>
        <c:numFmt formatCode="General" sourceLinked="1"/>
        <c:tickLblPos val="nextTo"/>
        <c:crossAx val="127362560"/>
        <c:crosses val="autoZero"/>
        <c:crossBetween val="between"/>
      </c:valAx>
    </c:plotArea>
    <c:plotVisOnly val="1"/>
  </c:chart>
  <c:txPr>
    <a:bodyPr/>
    <a:lstStyle/>
    <a:p>
      <a:pPr>
        <a:defRPr sz="1200" b="1"/>
      </a:pPr>
      <a:endParaRPr lang="en-US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IN"/>
  <c:style val="4"/>
  <c:chart>
    <c:view3D>
      <c:rAngAx val="1"/>
    </c:view3D>
    <c:floor>
      <c:spPr>
        <a:noFill/>
        <a:ln w="9525">
          <a:noFill/>
        </a:ln>
      </c:spPr>
    </c:floor>
    <c:plotArea>
      <c:layout/>
      <c:bar3DChart>
        <c:barDir val="col"/>
        <c:grouping val="clustered"/>
        <c:ser>
          <c:idx val="0"/>
          <c:order val="0"/>
          <c:spPr>
            <a:solidFill>
              <a:schemeClr val="tx2"/>
            </a:solidFill>
          </c:spPr>
          <c:dPt>
            <c:idx val="1"/>
            <c:spPr>
              <a:solidFill>
                <a:schemeClr val="tx2">
                  <a:lumMod val="50000"/>
                </a:schemeClr>
              </a:solidFill>
            </c:spPr>
          </c:dPt>
          <c:dPt>
            <c:idx val="2"/>
            <c:spPr>
              <a:solidFill>
                <a:schemeClr val="accent2"/>
              </a:solidFill>
            </c:spPr>
          </c:dPt>
          <c:dPt>
            <c:idx val="3"/>
            <c:spPr>
              <a:solidFill>
                <a:schemeClr val="accent3"/>
              </a:solidFill>
            </c:spPr>
          </c:dPt>
          <c:dPt>
            <c:idx val="4"/>
            <c:spPr>
              <a:solidFill>
                <a:schemeClr val="accent4"/>
              </a:solidFill>
            </c:spPr>
          </c:dPt>
          <c:dPt>
            <c:idx val="5"/>
            <c:spPr>
              <a:solidFill>
                <a:schemeClr val="accent5"/>
              </a:solidFill>
            </c:spPr>
          </c:dPt>
          <c:dPt>
            <c:idx val="6"/>
            <c:spPr>
              <a:solidFill>
                <a:schemeClr val="accent6"/>
              </a:solidFill>
            </c:spPr>
          </c:dPt>
          <c:dLbls>
            <c:dLbl>
              <c:idx val="0"/>
              <c:layout>
                <c:manualLayout>
                  <c:x val="0"/>
                  <c:y val="-4.3589743589743567E-2"/>
                </c:manualLayout>
              </c:layout>
              <c:showVal val="1"/>
            </c:dLbl>
            <c:dLbl>
              <c:idx val="1"/>
              <c:layout>
                <c:manualLayout>
                  <c:x val="5.6980056980056983E-3"/>
                  <c:y val="-2.0512820512820419E-2"/>
                </c:manualLayout>
              </c:layout>
              <c:showVal val="1"/>
            </c:dLbl>
            <c:dLbl>
              <c:idx val="2"/>
              <c:layout>
                <c:manualLayout>
                  <c:x val="0"/>
                  <c:y val="-2.0512820512820516E-2"/>
                </c:manualLayout>
              </c:layout>
              <c:showVal val="1"/>
            </c:dLbl>
            <c:dLbl>
              <c:idx val="3"/>
              <c:layout>
                <c:manualLayout>
                  <c:x val="-1.4245014245014781E-3"/>
                  <c:y val="-2.5641025641025748E-2"/>
                </c:manualLayout>
              </c:layout>
              <c:showVal val="1"/>
            </c:dLbl>
            <c:dLbl>
              <c:idx val="4"/>
              <c:layout>
                <c:manualLayout>
                  <c:x val="2.8490028490028491E-3"/>
                  <c:y val="-3.0769230769230792E-2"/>
                </c:manualLayout>
              </c:layout>
              <c:showVal val="1"/>
            </c:dLbl>
            <c:dLbl>
              <c:idx val="5"/>
              <c:layout>
                <c:manualLayout>
                  <c:x val="5.6980056980056983E-3"/>
                  <c:y val="-3.333333333333334E-2"/>
                </c:manualLayout>
              </c:layout>
              <c:showVal val="1"/>
            </c:dLbl>
            <c:dLbl>
              <c:idx val="6"/>
              <c:layout>
                <c:manualLayout>
                  <c:x val="0"/>
                  <c:y val="-2.5641025641025748E-2"/>
                </c:manualLayout>
              </c:layout>
              <c:showVal val="1"/>
            </c:dLbl>
            <c:txPr>
              <a:bodyPr/>
              <a:lstStyle/>
              <a:p>
                <a:pPr>
                  <a:defRPr lang="en-US"/>
                </a:pPr>
                <a:endParaRPr lang="en-US"/>
              </a:p>
            </c:txPr>
            <c:showVal val="1"/>
          </c:dLbls>
          <c:cat>
            <c:strRef>
              <c:f>'TA- Utilization'!$C$29:$C$35</c:f>
              <c:strCache>
                <c:ptCount val="7"/>
                <c:pt idx="0">
                  <c:v>Annual  Allocation</c:v>
                </c:pt>
                <c:pt idx="1">
                  <c:v>Opening   Balance</c:v>
                </c:pt>
                <c:pt idx="2">
                  <c:v>Received  Amount</c:v>
                </c:pt>
                <c:pt idx="3">
                  <c:v>Total Available</c:v>
                </c:pt>
                <c:pt idx="4">
                  <c:v>Received Bills from NAN</c:v>
                </c:pt>
                <c:pt idx="5">
                  <c:v>Payment to NAN</c:v>
                </c:pt>
                <c:pt idx="6">
                  <c:v>Closing Balance</c:v>
                </c:pt>
              </c:strCache>
            </c:strRef>
          </c:cat>
          <c:val>
            <c:numRef>
              <c:f>'TA- Utilization'!$D$29:$D$35</c:f>
              <c:numCache>
                <c:formatCode>0.00</c:formatCode>
                <c:ptCount val="7"/>
                <c:pt idx="0">
                  <c:v>21.01</c:v>
                </c:pt>
                <c:pt idx="1">
                  <c:v>1.87</c:v>
                </c:pt>
                <c:pt idx="2">
                  <c:v>9.5</c:v>
                </c:pt>
                <c:pt idx="3">
                  <c:v>11.370000000000006</c:v>
                </c:pt>
                <c:pt idx="4">
                  <c:v>6.6199999999999966</c:v>
                </c:pt>
                <c:pt idx="5">
                  <c:v>6.6199999999999966</c:v>
                </c:pt>
                <c:pt idx="6">
                  <c:v>4.75</c:v>
                </c:pt>
              </c:numCache>
            </c:numRef>
          </c:val>
        </c:ser>
        <c:shape val="cylinder"/>
        <c:axId val="127416192"/>
        <c:axId val="127417728"/>
        <c:axId val="0"/>
      </c:bar3DChart>
      <c:catAx>
        <c:axId val="127416192"/>
        <c:scaling>
          <c:orientation val="minMax"/>
        </c:scaling>
        <c:axPos val="b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27417728"/>
        <c:crosses val="autoZero"/>
        <c:auto val="1"/>
        <c:lblAlgn val="ctr"/>
        <c:lblOffset val="100"/>
      </c:catAx>
      <c:valAx>
        <c:axId val="127417728"/>
        <c:scaling>
          <c:orientation val="minMax"/>
        </c:scaling>
        <c:delete val="1"/>
        <c:axPos val="l"/>
        <c:numFmt formatCode="0.00" sourceLinked="1"/>
        <c:tickLblPos val="nextTo"/>
        <c:crossAx val="127416192"/>
        <c:crosses val="autoZero"/>
        <c:crossBetween val="between"/>
      </c:valAx>
    </c:plotArea>
    <c:plotVisOnly val="1"/>
  </c:chart>
  <c:txPr>
    <a:bodyPr/>
    <a:lstStyle/>
    <a:p>
      <a:pPr>
        <a:defRPr sz="1400" b="1"/>
      </a:pPr>
      <a:endParaRPr lang="en-US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IN"/>
  <c:style val="4"/>
  <c:chart>
    <c:view3D>
      <c:rAngAx val="1"/>
    </c:view3D>
    <c:floor>
      <c:spPr>
        <a:noFill/>
        <a:ln w="9525">
          <a:noFill/>
        </a:ln>
      </c:spPr>
    </c:floor>
    <c:sideWall>
      <c:spPr>
        <a:ln w="25400">
          <a:noFill/>
        </a:ln>
      </c:spPr>
    </c:sideWall>
    <c:plotArea>
      <c:layout/>
      <c:bar3DChart>
        <c:barDir val="col"/>
        <c:grouping val="clustered"/>
        <c:ser>
          <c:idx val="0"/>
          <c:order val="0"/>
          <c:dPt>
            <c:idx val="0"/>
            <c:spPr>
              <a:solidFill>
                <a:schemeClr val="tx2"/>
              </a:solidFill>
            </c:spPr>
          </c:dPt>
          <c:dPt>
            <c:idx val="1"/>
            <c:spPr>
              <a:solidFill>
                <a:schemeClr val="tx2">
                  <a:lumMod val="50000"/>
                </a:schemeClr>
              </a:solidFill>
            </c:spPr>
          </c:dPt>
          <c:dPt>
            <c:idx val="2"/>
            <c:spPr>
              <a:solidFill>
                <a:schemeClr val="accent2"/>
              </a:solidFill>
            </c:spPr>
          </c:dPt>
          <c:dPt>
            <c:idx val="3"/>
            <c:spPr>
              <a:solidFill>
                <a:schemeClr val="accent3"/>
              </a:solidFill>
            </c:spPr>
          </c:dPt>
          <c:dPt>
            <c:idx val="4"/>
            <c:spPr>
              <a:solidFill>
                <a:schemeClr val="accent4"/>
              </a:solidFill>
            </c:spPr>
          </c:dPt>
          <c:dPt>
            <c:idx val="5"/>
            <c:spPr>
              <a:solidFill>
                <a:schemeClr val="accent5"/>
              </a:solidFill>
            </c:spPr>
          </c:dPt>
          <c:dLbls>
            <c:dLbl>
              <c:idx val="0"/>
              <c:layout>
                <c:manualLayout>
                  <c:x val="7.2463768115942307E-3"/>
                  <c:y val="-2.4590163934426229E-2"/>
                </c:manualLayout>
              </c:layout>
              <c:showVal val="1"/>
            </c:dLbl>
            <c:dLbl>
              <c:idx val="2"/>
              <c:layout>
                <c:manualLayout>
                  <c:x val="3.6231884057971162E-3"/>
                  <c:y val="-3.5519125683060225E-2"/>
                </c:manualLayout>
              </c:layout>
              <c:showVal val="1"/>
            </c:dLbl>
            <c:dLbl>
              <c:idx val="3"/>
              <c:layout>
                <c:manualLayout>
                  <c:x val="0"/>
                  <c:y val="-1.91256830601093E-2"/>
                </c:manualLayout>
              </c:layout>
              <c:showVal val="1"/>
            </c:dLbl>
            <c:dLbl>
              <c:idx val="4"/>
              <c:layout>
                <c:manualLayout>
                  <c:x val="3.6231884057971162E-3"/>
                  <c:y val="-2.4590163934426229E-2"/>
                </c:manualLayout>
              </c:layout>
              <c:showVal val="1"/>
            </c:dLbl>
            <c:dLbl>
              <c:idx val="5"/>
              <c:layout>
                <c:manualLayout>
                  <c:x val="1.2681159420289861E-2"/>
                  <c:y val="-2.7322404371584588E-2"/>
                </c:manualLayout>
              </c:layout>
              <c:showVal val="1"/>
            </c:dLbl>
            <c:txPr>
              <a:bodyPr/>
              <a:lstStyle/>
              <a:p>
                <a:pPr>
                  <a:defRPr lang="en-US"/>
                </a:pPr>
                <a:endParaRPr lang="en-US"/>
              </a:p>
            </c:txPr>
            <c:showVal val="1"/>
          </c:dLbls>
          <c:cat>
            <c:strRef>
              <c:f>'MME- '!$D$10:$D$15</c:f>
              <c:strCache>
                <c:ptCount val="6"/>
                <c:pt idx="0">
                  <c:v>Annual  Allocation</c:v>
                </c:pt>
                <c:pt idx="1">
                  <c:v>Opening   Balance</c:v>
                </c:pt>
                <c:pt idx="2">
                  <c:v>Received  Amount</c:v>
                </c:pt>
                <c:pt idx="3">
                  <c:v>Available Balance</c:v>
                </c:pt>
                <c:pt idx="4">
                  <c:v>Expenditure</c:v>
                </c:pt>
                <c:pt idx="5">
                  <c:v>Balance Amount </c:v>
                </c:pt>
              </c:strCache>
            </c:strRef>
          </c:cat>
          <c:val>
            <c:numRef>
              <c:f>'MME- '!$E$10:$E$15</c:f>
              <c:numCache>
                <c:formatCode>General</c:formatCode>
                <c:ptCount val="6"/>
                <c:pt idx="0">
                  <c:v>15.06</c:v>
                </c:pt>
                <c:pt idx="1">
                  <c:v>0</c:v>
                </c:pt>
                <c:pt idx="2">
                  <c:v>9.1399999999999988</c:v>
                </c:pt>
                <c:pt idx="3">
                  <c:v>9.1399999999999988</c:v>
                </c:pt>
                <c:pt idx="4">
                  <c:v>8.68</c:v>
                </c:pt>
                <c:pt idx="5">
                  <c:v>0.45</c:v>
                </c:pt>
              </c:numCache>
            </c:numRef>
          </c:val>
        </c:ser>
        <c:shape val="cylinder"/>
        <c:axId val="127482112"/>
        <c:axId val="127492096"/>
        <c:axId val="0"/>
      </c:bar3DChart>
      <c:catAx>
        <c:axId val="127482112"/>
        <c:scaling>
          <c:orientation val="minMax"/>
        </c:scaling>
        <c:axPos val="b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27492096"/>
        <c:crosses val="autoZero"/>
        <c:auto val="1"/>
        <c:lblAlgn val="ctr"/>
        <c:lblOffset val="100"/>
      </c:catAx>
      <c:valAx>
        <c:axId val="127492096"/>
        <c:scaling>
          <c:orientation val="minMax"/>
        </c:scaling>
        <c:delete val="1"/>
        <c:axPos val="l"/>
        <c:numFmt formatCode="General" sourceLinked="1"/>
        <c:tickLblPos val="nextTo"/>
        <c:crossAx val="127482112"/>
        <c:crosses val="autoZero"/>
        <c:crossBetween val="between"/>
      </c:valAx>
    </c:plotArea>
    <c:plotVisOnly val="1"/>
  </c:chart>
  <c:txPr>
    <a:bodyPr/>
    <a:lstStyle/>
    <a:p>
      <a:pPr>
        <a:defRPr sz="1400" b="1"/>
      </a:pPr>
      <a:endParaRPr lang="en-US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IN"/>
  <c:style val="4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dPt>
            <c:idx val="0"/>
            <c:spPr>
              <a:solidFill>
                <a:schemeClr val="accent6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-8.3333333333333367E-3"/>
                  <c:y val="-8.7962962962963478E-2"/>
                </c:manualLayout>
              </c:layout>
              <c:showVal val="1"/>
            </c:dLbl>
            <c:txPr>
              <a:bodyPr/>
              <a:lstStyle/>
              <a:p>
                <a:pPr>
                  <a:defRPr lang="en-US"/>
                </a:pPr>
                <a:endParaRPr lang="en-US"/>
              </a:p>
            </c:txPr>
            <c:showVal val="1"/>
          </c:dLbls>
          <c:cat>
            <c:strRef>
              <c:f>'MME- '!$D$22</c:f>
              <c:strCache>
                <c:ptCount val="1"/>
                <c:pt idx="0">
                  <c:v>% of Expenditure</c:v>
                </c:pt>
              </c:strCache>
            </c:strRef>
          </c:cat>
          <c:val>
            <c:numRef>
              <c:f>'MME- '!$E$22</c:f>
              <c:numCache>
                <c:formatCode>General</c:formatCode>
                <c:ptCount val="1"/>
                <c:pt idx="0">
                  <c:v>94.960000000000022</c:v>
                </c:pt>
              </c:numCache>
            </c:numRef>
          </c:val>
        </c:ser>
        <c:shape val="cylinder"/>
        <c:axId val="127537152"/>
        <c:axId val="127538688"/>
        <c:axId val="0"/>
      </c:bar3DChart>
      <c:catAx>
        <c:axId val="127537152"/>
        <c:scaling>
          <c:orientation val="minMax"/>
        </c:scaling>
        <c:axPos val="b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27538688"/>
        <c:crosses val="autoZero"/>
        <c:auto val="1"/>
        <c:lblAlgn val="ctr"/>
        <c:lblOffset val="100"/>
      </c:catAx>
      <c:valAx>
        <c:axId val="127538688"/>
        <c:scaling>
          <c:orientation val="minMax"/>
        </c:scaling>
        <c:delete val="1"/>
        <c:axPos val="l"/>
        <c:numFmt formatCode="General" sourceLinked="1"/>
        <c:tickLblPos val="nextTo"/>
        <c:crossAx val="127537152"/>
        <c:crosses val="autoZero"/>
        <c:crossBetween val="between"/>
      </c:valAx>
    </c:plotArea>
    <c:plotVisOnly val="1"/>
  </c:chart>
  <c:txPr>
    <a:bodyPr/>
    <a:lstStyle/>
    <a:p>
      <a:pPr>
        <a:defRPr sz="1400" b="1"/>
      </a:pPr>
      <a:endParaRPr lang="en-US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IN"/>
  <c:chart>
    <c:view3D>
      <c:rAngAx val="1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/>
      <c:bar3DChart>
        <c:barDir val="col"/>
        <c:grouping val="clustered"/>
        <c:ser>
          <c:idx val="0"/>
          <c:order val="0"/>
          <c:dPt>
            <c:idx val="0"/>
            <c:spPr>
              <a:solidFill>
                <a:schemeClr val="tx2"/>
              </a:solidFill>
            </c:spPr>
          </c:dPt>
          <c:dPt>
            <c:idx val="1"/>
            <c:spPr>
              <a:solidFill>
                <a:schemeClr val="accent2"/>
              </a:solidFill>
            </c:spPr>
          </c:dPt>
          <c:dPt>
            <c:idx val="2"/>
            <c:spPr>
              <a:solidFill>
                <a:schemeClr val="accent3"/>
              </a:solidFill>
            </c:spPr>
          </c:dPt>
          <c:dPt>
            <c:idx val="3"/>
            <c:spPr>
              <a:solidFill>
                <a:schemeClr val="accent4"/>
              </a:solidFill>
            </c:spPr>
          </c:dPt>
          <c:dPt>
            <c:idx val="4"/>
            <c:spPr>
              <a:solidFill>
                <a:schemeClr val="accent5"/>
              </a:solidFill>
            </c:spPr>
          </c:dPt>
          <c:dPt>
            <c:idx val="5"/>
            <c:spPr>
              <a:solidFill>
                <a:schemeClr val="accent6"/>
              </a:solidFill>
            </c:spPr>
          </c:dPt>
          <c:dLbls>
            <c:dLbl>
              <c:idx val="0"/>
              <c:layout>
                <c:manualLayout>
                  <c:x val="3.0581039755351682E-3"/>
                  <c:y val="-2.0114942528735656E-2"/>
                </c:manualLayout>
              </c:layout>
              <c:showVal val="1"/>
            </c:dLbl>
            <c:dLbl>
              <c:idx val="1"/>
              <c:layout>
                <c:manualLayout>
                  <c:x val="1.2232415902140656E-2"/>
                  <c:y val="-3.1609195402298923E-2"/>
                </c:manualLayout>
              </c:layout>
              <c:showVal val="1"/>
            </c:dLbl>
            <c:dLbl>
              <c:idx val="2"/>
              <c:layout>
                <c:manualLayout>
                  <c:x val="1.5290519877675841E-3"/>
                  <c:y val="-2.2988505747126436E-2"/>
                </c:manualLayout>
              </c:layout>
              <c:showVal val="1"/>
            </c:dLbl>
            <c:dLbl>
              <c:idx val="3"/>
              <c:layout>
                <c:manualLayout>
                  <c:x val="-1.5290519877675841E-3"/>
                  <c:y val="-2.5862068965517241E-2"/>
                </c:manualLayout>
              </c:layout>
              <c:showVal val="1"/>
            </c:dLbl>
            <c:dLbl>
              <c:idx val="4"/>
              <c:layout>
                <c:manualLayout>
                  <c:x val="1.5290519877675841E-3"/>
                  <c:y val="-4.0229885057471264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2.8735632183908056E-2"/>
                </c:manualLayout>
              </c:layout>
              <c:showVal val="1"/>
            </c:dLbl>
            <c:txPr>
              <a:bodyPr/>
              <a:lstStyle/>
              <a:p>
                <a:pPr>
                  <a:defRPr lang="en-US"/>
                </a:pPr>
                <a:endParaRPr lang="en-US"/>
              </a:p>
            </c:txPr>
            <c:showVal val="1"/>
          </c:dLbls>
          <c:cat>
            <c:strRef>
              <c:f>'Requirement of Kitchen..  (2)'!$C$15:$C$20</c:f>
              <c:strCache>
                <c:ptCount val="6"/>
                <c:pt idx="0">
                  <c:v>Total Sanctioned Kitchenshead </c:v>
                </c:pt>
                <c:pt idx="1">
                  <c:v>Completed</c:v>
                </c:pt>
                <c:pt idx="2">
                  <c:v>In Progress</c:v>
                </c:pt>
                <c:pt idx="3">
                  <c:v>Surrender Kitchanshed</c:v>
                </c:pt>
                <c:pt idx="4">
                  <c:v>Sanction 2019-20 but Allocation Not Received </c:v>
                </c:pt>
                <c:pt idx="5">
                  <c:v>Proposal Kitchanshead</c:v>
                </c:pt>
              </c:strCache>
            </c:strRef>
          </c:cat>
          <c:val>
            <c:numRef>
              <c:f>'Requirement of Kitchen..  (2)'!$D$15:$D$20</c:f>
              <c:numCache>
                <c:formatCode>General</c:formatCode>
                <c:ptCount val="6"/>
                <c:pt idx="0">
                  <c:v>103401</c:v>
                </c:pt>
                <c:pt idx="1">
                  <c:v>94697</c:v>
                </c:pt>
                <c:pt idx="2">
                  <c:v>2897</c:v>
                </c:pt>
                <c:pt idx="3">
                  <c:v>5807</c:v>
                </c:pt>
                <c:pt idx="4">
                  <c:v>2571</c:v>
                </c:pt>
                <c:pt idx="5">
                  <c:v>1919</c:v>
                </c:pt>
              </c:numCache>
            </c:numRef>
          </c:val>
        </c:ser>
        <c:shape val="cylinder"/>
        <c:axId val="127574016"/>
        <c:axId val="127575552"/>
        <c:axId val="0"/>
      </c:bar3DChart>
      <c:catAx>
        <c:axId val="127574016"/>
        <c:scaling>
          <c:orientation val="minMax"/>
        </c:scaling>
        <c:axPos val="b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27575552"/>
        <c:crosses val="autoZero"/>
        <c:auto val="1"/>
        <c:lblAlgn val="ctr"/>
        <c:lblOffset val="100"/>
      </c:catAx>
      <c:valAx>
        <c:axId val="127575552"/>
        <c:scaling>
          <c:orientation val="minMax"/>
        </c:scaling>
        <c:delete val="1"/>
        <c:axPos val="l"/>
        <c:numFmt formatCode="General" sourceLinked="1"/>
        <c:tickLblPos val="nextTo"/>
        <c:crossAx val="127574016"/>
        <c:crosses val="autoZero"/>
        <c:crossBetween val="between"/>
      </c:valAx>
    </c:plotArea>
    <c:plotVisOnly val="1"/>
  </c:chart>
  <c:txPr>
    <a:bodyPr/>
    <a:lstStyle/>
    <a:p>
      <a:pPr>
        <a:defRPr sz="1400" b="1"/>
      </a:pPr>
      <a:endParaRPr lang="en-US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IN"/>
  <c:chart>
    <c:view3D>
      <c:rAngAx val="1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/>
      <c:bar3DChart>
        <c:barDir val="col"/>
        <c:grouping val="clustered"/>
        <c:ser>
          <c:idx val="0"/>
          <c:order val="0"/>
          <c:spPr>
            <a:solidFill>
              <a:schemeClr val="tx2"/>
            </a:solidFill>
          </c:spPr>
          <c:dPt>
            <c:idx val="1"/>
            <c:spPr>
              <a:solidFill>
                <a:schemeClr val="accent2"/>
              </a:solidFill>
            </c:spPr>
          </c:dPt>
          <c:dPt>
            <c:idx val="2"/>
            <c:spPr>
              <a:solidFill>
                <a:schemeClr val="accent3"/>
              </a:solidFill>
            </c:spPr>
          </c:dPt>
          <c:dLbls>
            <c:dLbl>
              <c:idx val="0"/>
              <c:layout>
                <c:manualLayout>
                  <c:x val="0"/>
                  <c:y val="-4.0935672514619888E-2"/>
                </c:manualLayout>
              </c:layout>
              <c:showVal val="1"/>
            </c:dLbl>
            <c:dLbl>
              <c:idx val="1"/>
              <c:layout>
                <c:manualLayout>
                  <c:x val="-4.8543689320388406E-3"/>
                  <c:y val="-4.2372881355932326E-2"/>
                </c:manualLayout>
              </c:layout>
              <c:showVal val="1"/>
            </c:dLbl>
            <c:dLbl>
              <c:idx val="2"/>
              <c:layout>
                <c:manualLayout>
                  <c:x val="1.4563106796116517E-2"/>
                  <c:y val="-4.2373103785755553E-2"/>
                </c:manualLayout>
              </c:layout>
              <c:showVal val="1"/>
            </c:dLbl>
            <c:txPr>
              <a:bodyPr/>
              <a:lstStyle/>
              <a:p>
                <a:pPr>
                  <a:defRPr lang="en-US" sz="1400" b="1"/>
                </a:pPr>
                <a:endParaRPr lang="en-US"/>
              </a:p>
            </c:txPr>
            <c:showVal val="1"/>
          </c:dLbls>
          <c:cat>
            <c:strRef>
              <c:f>'Requirement of Kit. rep.  (3)'!$C$15:$C$17</c:f>
              <c:strCache>
                <c:ptCount val="3"/>
                <c:pt idx="0">
                  <c:v>No. of Kitchens constructed prior to FY 2009-10</c:v>
                </c:pt>
                <c:pt idx="1">
                  <c:v>Sanction 2019-20 but Allocation Not Received </c:v>
                </c:pt>
                <c:pt idx="2">
                  <c:v>Proposal 2020-21 Kitchanshead</c:v>
                </c:pt>
              </c:strCache>
            </c:strRef>
          </c:cat>
          <c:val>
            <c:numRef>
              <c:f>'Requirement of Kit. rep.  (3)'!$D$15:$D$17</c:f>
              <c:numCache>
                <c:formatCode>General</c:formatCode>
                <c:ptCount val="3"/>
                <c:pt idx="0">
                  <c:v>58855</c:v>
                </c:pt>
                <c:pt idx="1">
                  <c:v>31267</c:v>
                </c:pt>
                <c:pt idx="2">
                  <c:v>20591</c:v>
                </c:pt>
              </c:numCache>
            </c:numRef>
          </c:val>
        </c:ser>
        <c:shape val="cylinder"/>
        <c:axId val="127744640"/>
        <c:axId val="127750528"/>
        <c:axId val="0"/>
      </c:bar3DChart>
      <c:catAx>
        <c:axId val="127744640"/>
        <c:scaling>
          <c:orientation val="minMax"/>
        </c:scaling>
        <c:axPos val="b"/>
        <c:tickLblPos val="nextTo"/>
        <c:txPr>
          <a:bodyPr/>
          <a:lstStyle/>
          <a:p>
            <a:pPr>
              <a:defRPr lang="en-US" sz="1400" b="1"/>
            </a:pPr>
            <a:endParaRPr lang="en-US"/>
          </a:p>
        </c:txPr>
        <c:crossAx val="127750528"/>
        <c:crosses val="autoZero"/>
        <c:auto val="1"/>
        <c:lblAlgn val="ctr"/>
        <c:lblOffset val="100"/>
      </c:catAx>
      <c:valAx>
        <c:axId val="127750528"/>
        <c:scaling>
          <c:orientation val="minMax"/>
        </c:scaling>
        <c:delete val="1"/>
        <c:axPos val="l"/>
        <c:numFmt formatCode="General" sourceLinked="1"/>
        <c:tickLblPos val="nextTo"/>
        <c:crossAx val="127744640"/>
        <c:crosses val="autoZero"/>
        <c:crossBetween val="between"/>
      </c:valAx>
    </c:plotArea>
    <c:plotVisOnly val="1"/>
  </c:chart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IN"/>
  <c:chart>
    <c:view3D>
      <c:rAngAx val="1"/>
    </c:view3D>
    <c:floor>
      <c:spPr>
        <a:noFill/>
        <a:ln w="9525">
          <a:noFill/>
        </a:ln>
      </c:spPr>
    </c:floor>
    <c:plotArea>
      <c:layout/>
      <c:bar3DChart>
        <c:barDir val="col"/>
        <c:grouping val="clustered"/>
        <c:ser>
          <c:idx val="0"/>
          <c:order val="0"/>
          <c:dPt>
            <c:idx val="1"/>
            <c:spPr>
              <a:solidFill>
                <a:schemeClr val="accent2"/>
              </a:solidFill>
            </c:spPr>
          </c:dPt>
          <c:dLbls>
            <c:dLbl>
              <c:idx val="0"/>
              <c:layout>
                <c:manualLayout>
                  <c:x val="-2.6246719160105301E-7"/>
                  <c:y val="-4.722204724409449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112868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-6.6666666666666064E-3"/>
                  <c:y val="-4.666666666666668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109110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lang="en-US"/>
                </a:pPr>
                <a:endParaRPr lang="en-US"/>
              </a:p>
            </c:txPr>
            <c:showVal val="1"/>
          </c:dLbls>
          <c:cat>
            <c:strRef>
              <c:f>'Annual and Monthly Data '!$B$9:$B$10</c:f>
              <c:strCache>
                <c:ptCount val="2"/>
                <c:pt idx="0">
                  <c:v>Total Institutions </c:v>
                </c:pt>
                <c:pt idx="1">
                  <c:v> Data Entries </c:v>
                </c:pt>
              </c:strCache>
            </c:strRef>
          </c:cat>
          <c:val>
            <c:numRef>
              <c:f>'Annual and Monthly Data '!$C$9:$C$10</c:f>
              <c:numCache>
                <c:formatCode>General</c:formatCode>
                <c:ptCount val="2"/>
                <c:pt idx="0">
                  <c:v>113630</c:v>
                </c:pt>
                <c:pt idx="1">
                  <c:v>113630</c:v>
                </c:pt>
              </c:numCache>
            </c:numRef>
          </c:val>
        </c:ser>
        <c:shape val="cylinder"/>
        <c:axId val="127809408"/>
        <c:axId val="127810944"/>
        <c:axId val="0"/>
      </c:bar3DChart>
      <c:catAx>
        <c:axId val="127809408"/>
        <c:scaling>
          <c:orientation val="minMax"/>
        </c:scaling>
        <c:axPos val="b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27810944"/>
        <c:crosses val="autoZero"/>
        <c:auto val="1"/>
        <c:lblAlgn val="ctr"/>
        <c:lblOffset val="100"/>
      </c:catAx>
      <c:valAx>
        <c:axId val="127810944"/>
        <c:scaling>
          <c:orientation val="minMax"/>
        </c:scaling>
        <c:delete val="1"/>
        <c:axPos val="l"/>
        <c:numFmt formatCode="General" sourceLinked="1"/>
        <c:tickLblPos val="nextTo"/>
        <c:crossAx val="127809408"/>
        <c:crosses val="autoZero"/>
        <c:crossBetween val="between"/>
      </c:valAx>
      <c:spPr>
        <a:noFill/>
        <a:ln w="25400">
          <a:noFill/>
        </a:ln>
      </c:spPr>
    </c:plotArea>
    <c:plotVisOnly val="1"/>
  </c:chart>
  <c:txPr>
    <a:bodyPr/>
    <a:lstStyle/>
    <a:p>
      <a:pPr>
        <a:defRPr sz="1400" b="1"/>
      </a:pPr>
      <a:endParaRPr lang="en-US"/>
    </a:p>
  </c:tx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IN"/>
  <c:style val="4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dPt>
            <c:idx val="0"/>
            <c:spPr>
              <a:solidFill>
                <a:schemeClr val="accent3"/>
              </a:solidFill>
            </c:spPr>
          </c:dPt>
          <c:dLbls>
            <c:dLbl>
              <c:idx val="0"/>
              <c:layout>
                <c:manualLayout>
                  <c:x val="2.6844925634295795E-2"/>
                  <c:y val="-0.11568704200992215"/>
                </c:manualLayout>
              </c:layout>
              <c:tx>
                <c:rich>
                  <a:bodyPr/>
                  <a:lstStyle/>
                  <a:p>
                    <a:pPr>
                      <a:defRPr lang="en-US" sz="1600"/>
                    </a:pPr>
                    <a:r>
                      <a:rPr lang="en-US" sz="1600" dirty="0" smtClean="0"/>
                      <a:t>96.67%</a:t>
                    </a:r>
                    <a:endParaRPr lang="en-US" sz="1600" dirty="0"/>
                  </a:p>
                </c:rich>
              </c:tx>
              <c:spPr/>
              <c:showVal val="1"/>
            </c:dLbl>
            <c:txPr>
              <a:bodyPr/>
              <a:lstStyle/>
              <a:p>
                <a:pPr>
                  <a:defRPr lang="en-US"/>
                </a:pPr>
                <a:endParaRPr lang="en-US"/>
              </a:p>
            </c:txPr>
            <c:showVal val="1"/>
          </c:dLbls>
          <c:cat>
            <c:strRef>
              <c:f>'Annual and Monthly Data '!$G$9</c:f>
              <c:strCache>
                <c:ptCount val="1"/>
                <c:pt idx="0">
                  <c:v> %</c:v>
                </c:pt>
              </c:strCache>
            </c:strRef>
          </c:cat>
          <c:val>
            <c:numRef>
              <c:f>'Annual and Monthly Data '!$H$9</c:f>
              <c:numCache>
                <c:formatCode>0.00</c:formatCode>
                <c:ptCount val="1"/>
                <c:pt idx="0">
                  <c:v>100</c:v>
                </c:pt>
              </c:numCache>
            </c:numRef>
          </c:val>
        </c:ser>
        <c:shape val="cylinder"/>
        <c:axId val="127848448"/>
        <c:axId val="127849984"/>
        <c:axId val="0"/>
      </c:bar3DChart>
      <c:catAx>
        <c:axId val="127848448"/>
        <c:scaling>
          <c:orientation val="minMax"/>
        </c:scaling>
        <c:delete val="1"/>
        <c:axPos val="b"/>
        <c:tickLblPos val="nextTo"/>
        <c:crossAx val="127849984"/>
        <c:crosses val="autoZero"/>
        <c:auto val="1"/>
        <c:lblAlgn val="ctr"/>
        <c:lblOffset val="100"/>
      </c:catAx>
      <c:valAx>
        <c:axId val="127849984"/>
        <c:scaling>
          <c:orientation val="minMax"/>
        </c:scaling>
        <c:delete val="1"/>
        <c:axPos val="l"/>
        <c:numFmt formatCode="0.00" sourceLinked="1"/>
        <c:tickLblPos val="nextTo"/>
        <c:crossAx val="127848448"/>
        <c:crosses val="autoZero"/>
        <c:crossBetween val="between"/>
      </c:valAx>
    </c:plotArea>
    <c:plotVisOnly val="1"/>
  </c:chart>
  <c:txPr>
    <a:bodyPr/>
    <a:lstStyle/>
    <a:p>
      <a:pPr>
        <a:defRPr sz="1400" b="1"/>
      </a:pPr>
      <a:endParaRPr lang="en-US"/>
    </a:p>
  </c:txPr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IN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cat>
            <c:strRef>
              <c:f>'Annual and Monthly Data '!$B$15:$B$16</c:f>
              <c:strCache>
                <c:ptCount val="2"/>
                <c:pt idx="0">
                  <c:v> Freeze Data</c:v>
                </c:pt>
                <c:pt idx="1">
                  <c:v>Total Entries </c:v>
                </c:pt>
              </c:strCache>
            </c:strRef>
          </c:cat>
          <c:val>
            <c:numRef>
              <c:f>'Annual and Monthly Data '!$C$15:$C$16</c:f>
              <c:numCache>
                <c:formatCode>General</c:formatCode>
                <c:ptCount val="2"/>
              </c:numCache>
            </c:numRef>
          </c:val>
        </c:ser>
        <c:ser>
          <c:idx val="1"/>
          <c:order val="1"/>
          <c:dPt>
            <c:idx val="0"/>
            <c:spPr>
              <a:solidFill>
                <a:schemeClr val="tx2"/>
              </a:solidFill>
            </c:spPr>
          </c:dPt>
          <c:dLbls>
            <c:dLbl>
              <c:idx val="0"/>
              <c:layout>
                <c:manualLayout>
                  <c:x val="1.0000000000000005E-2"/>
                  <c:y val="-6.547619047619047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109110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4.3333333333333564E-2"/>
                  <c:y val="-7.142857142857142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89922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lang="en-US"/>
                </a:pPr>
                <a:endParaRPr lang="en-US"/>
              </a:p>
            </c:txPr>
            <c:showVal val="1"/>
          </c:dLbls>
          <c:cat>
            <c:strRef>
              <c:f>'Annual and Monthly Data '!$B$15:$B$16</c:f>
              <c:strCache>
                <c:ptCount val="2"/>
                <c:pt idx="0">
                  <c:v> Freeze Data</c:v>
                </c:pt>
                <c:pt idx="1">
                  <c:v>Total Entries </c:v>
                </c:pt>
              </c:strCache>
            </c:strRef>
          </c:cat>
          <c:val>
            <c:numRef>
              <c:f>'Annual and Monthly Data '!$D$15:$D$16</c:f>
              <c:numCache>
                <c:formatCode>General</c:formatCode>
                <c:ptCount val="2"/>
                <c:pt idx="0">
                  <c:v>113502</c:v>
                </c:pt>
                <c:pt idx="1">
                  <c:v>104020</c:v>
                </c:pt>
              </c:numCache>
            </c:numRef>
          </c:val>
        </c:ser>
        <c:shape val="cylinder"/>
        <c:axId val="127940864"/>
        <c:axId val="127959040"/>
        <c:axId val="0"/>
      </c:bar3DChart>
      <c:catAx>
        <c:axId val="127940864"/>
        <c:scaling>
          <c:orientation val="minMax"/>
        </c:scaling>
        <c:axPos val="b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27959040"/>
        <c:crosses val="autoZero"/>
        <c:auto val="1"/>
        <c:lblAlgn val="ctr"/>
        <c:lblOffset val="100"/>
      </c:catAx>
      <c:valAx>
        <c:axId val="127959040"/>
        <c:scaling>
          <c:orientation val="minMax"/>
        </c:scaling>
        <c:delete val="1"/>
        <c:axPos val="l"/>
        <c:numFmt formatCode="General" sourceLinked="1"/>
        <c:tickLblPos val="nextTo"/>
        <c:crossAx val="127940864"/>
        <c:crosses val="autoZero"/>
        <c:crossBetween val="between"/>
      </c:valAx>
    </c:plotArea>
    <c:plotVisOnly val="1"/>
  </c:chart>
  <c:txPr>
    <a:bodyPr/>
    <a:lstStyle/>
    <a:p>
      <a:pPr>
        <a:defRPr sz="1400" b="1"/>
      </a:pPr>
      <a:endParaRPr lang="en-US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IN"/>
  <c:style val="4"/>
  <c:chart>
    <c:view3D>
      <c:rAngAx val="1"/>
    </c:view3D>
    <c:floor>
      <c:spPr>
        <a:noFill/>
        <a:ln w="25400">
          <a:noFill/>
        </a:ln>
      </c:spPr>
    </c:floor>
    <c:plotArea>
      <c:layout/>
      <c:bar3DChart>
        <c:barDir val="col"/>
        <c:grouping val="clustered"/>
        <c:ser>
          <c:idx val="0"/>
          <c:order val="0"/>
          <c:dPt>
            <c:idx val="0"/>
            <c:spPr>
              <a:solidFill>
                <a:schemeClr val="accent3"/>
              </a:solidFill>
            </c:spPr>
          </c:dPt>
          <c:dLbls>
            <c:dLbl>
              <c:idx val="0"/>
              <c:layout>
                <c:manualLayout>
                  <c:x val="2.5000000000000001E-2"/>
                  <c:y val="-0.12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93.07%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lang="en-US"/>
                </a:pPr>
                <a:endParaRPr lang="en-US"/>
              </a:p>
            </c:txPr>
            <c:showVal val="1"/>
          </c:dLbls>
          <c:cat>
            <c:numRef>
              <c:f>'Annual and Monthly Data '!$G$17</c:f>
              <c:numCache>
                <c:formatCode>General</c:formatCode>
                <c:ptCount val="1"/>
              </c:numCache>
            </c:numRef>
          </c:cat>
          <c:val>
            <c:numRef>
              <c:f>'Annual and Monthly Data '!$H$17</c:f>
              <c:numCache>
                <c:formatCode>0.00</c:formatCode>
                <c:ptCount val="1"/>
                <c:pt idx="0">
                  <c:v>91.542726392677949</c:v>
                </c:pt>
              </c:numCache>
            </c:numRef>
          </c:val>
        </c:ser>
        <c:shape val="cylinder"/>
        <c:axId val="127987712"/>
        <c:axId val="127989248"/>
        <c:axId val="0"/>
      </c:bar3DChart>
      <c:catAx>
        <c:axId val="12798771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27989248"/>
        <c:crosses val="autoZero"/>
        <c:auto val="1"/>
        <c:lblAlgn val="ctr"/>
        <c:lblOffset val="100"/>
      </c:catAx>
      <c:valAx>
        <c:axId val="127989248"/>
        <c:scaling>
          <c:orientation val="minMax"/>
        </c:scaling>
        <c:delete val="1"/>
        <c:axPos val="l"/>
        <c:numFmt formatCode="0.00" sourceLinked="1"/>
        <c:tickLblPos val="nextTo"/>
        <c:crossAx val="127987712"/>
        <c:crosses val="autoZero"/>
        <c:crossBetween val="between"/>
      </c:valAx>
    </c:plotArea>
    <c:plotVisOnly val="1"/>
  </c:chart>
  <c:txPr>
    <a:bodyPr/>
    <a:lstStyle/>
    <a:p>
      <a:pPr>
        <a:defRPr sz="1600" b="1"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IN"/>
  <c:chart>
    <c:view3D>
      <c:rAngAx val="1"/>
    </c:view3D>
    <c:floor>
      <c:spPr>
        <a:noFill/>
        <a:ln w="9525">
          <a:noFill/>
        </a:ln>
      </c:spPr>
    </c:floor>
    <c:plotArea>
      <c:layout>
        <c:manualLayout>
          <c:layoutTarget val="inner"/>
          <c:xMode val="edge"/>
          <c:yMode val="edge"/>
          <c:x val="3.0555555555555582E-2"/>
          <c:y val="0.24537037037037041"/>
          <c:w val="0.86247353455818476"/>
          <c:h val="0.49124599008457281"/>
        </c:manualLayout>
      </c:layout>
      <c:bar3DChart>
        <c:barDir val="col"/>
        <c:grouping val="clustered"/>
        <c:ser>
          <c:idx val="0"/>
          <c:order val="0"/>
          <c:tx>
            <c:strRef>
              <c:f>'Working Days'!$E$5</c:f>
              <c:strCache>
                <c:ptCount val="1"/>
                <c:pt idx="0">
                  <c:v>PAB APPROVED</c:v>
                </c:pt>
              </c:strCache>
            </c:strRef>
          </c:tx>
          <c:dLbls>
            <c:dLbl>
              <c:idx val="1"/>
              <c:layout>
                <c:manualLayout>
                  <c:x val="-1.03448275862069E-2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-3.8888888888888945E-2"/>
                  <c:y val="0"/>
                </c:manualLayout>
              </c:layout>
              <c:showVal val="1"/>
            </c:dLbl>
            <c:dLbl>
              <c:idx val="5"/>
              <c:layout>
                <c:manualLayout>
                  <c:x val="-1.1781609195402368E-2"/>
                  <c:y val="1.8047955869923092E-3"/>
                </c:manualLayout>
              </c:layout>
              <c:showVal val="1"/>
            </c:dLbl>
            <c:txPr>
              <a:bodyPr/>
              <a:lstStyle/>
              <a:p>
                <a:pPr>
                  <a:defRPr lang="en-US" sz="1400"/>
                </a:pPr>
                <a:endParaRPr lang="en-US"/>
              </a:p>
            </c:txPr>
            <c:showVal val="1"/>
          </c:dLbls>
          <c:cat>
            <c:strRef>
              <c:f>'Working Days'!$C$6:$D$11</c:f>
              <c:strCache>
                <c:ptCount val="6"/>
                <c:pt idx="1">
                  <c:v>Primary Schools </c:v>
                </c:pt>
                <c:pt idx="3">
                  <c:v>Upper Primary  Schools </c:v>
                </c:pt>
                <c:pt idx="5">
                  <c:v>Total Schools </c:v>
                </c:pt>
              </c:strCache>
            </c:strRef>
          </c:cat>
          <c:val>
            <c:numRef>
              <c:f>'Working Days'!$E$6:$E$11</c:f>
              <c:numCache>
                <c:formatCode>General</c:formatCode>
                <c:ptCount val="6"/>
                <c:pt idx="1">
                  <c:v>164</c:v>
                </c:pt>
                <c:pt idx="3">
                  <c:v>164</c:v>
                </c:pt>
                <c:pt idx="5">
                  <c:v>164</c:v>
                </c:pt>
              </c:numCache>
            </c:numRef>
          </c:val>
        </c:ser>
        <c:ser>
          <c:idx val="1"/>
          <c:order val="1"/>
          <c:tx>
            <c:strRef>
              <c:f>'Working Days'!$F$5</c:f>
              <c:strCache>
                <c:ptCount val="1"/>
              </c:strCache>
            </c:strRef>
          </c:tx>
          <c:cat>
            <c:strRef>
              <c:f>'Working Days'!$C$6:$D$11</c:f>
              <c:strCache>
                <c:ptCount val="6"/>
                <c:pt idx="1">
                  <c:v>Primary Schools </c:v>
                </c:pt>
                <c:pt idx="3">
                  <c:v>Upper Primary  Schools </c:v>
                </c:pt>
                <c:pt idx="5">
                  <c:v>Total Schools </c:v>
                </c:pt>
              </c:strCache>
            </c:strRef>
          </c:cat>
          <c:val>
            <c:numRef>
              <c:f>'Working Days'!$F$6:$F$11</c:f>
              <c:numCache>
                <c:formatCode>General</c:formatCode>
                <c:ptCount val="6"/>
              </c:numCache>
            </c:numRef>
          </c:val>
        </c:ser>
        <c:ser>
          <c:idx val="2"/>
          <c:order val="2"/>
          <c:tx>
            <c:strRef>
              <c:f>'Working Days'!$G$5</c:f>
              <c:strCache>
                <c:ptCount val="1"/>
                <c:pt idx="0">
                  <c:v>ACTUAL</c:v>
                </c:pt>
              </c:strCache>
            </c:strRef>
          </c:tx>
          <c:dLbls>
            <c:txPr>
              <a:bodyPr/>
              <a:lstStyle/>
              <a:p>
                <a:pPr>
                  <a:defRPr lang="en-US" sz="1400"/>
                </a:pPr>
                <a:endParaRPr lang="en-US"/>
              </a:p>
            </c:txPr>
            <c:showVal val="1"/>
          </c:dLbls>
          <c:cat>
            <c:strRef>
              <c:f>'Working Days'!$C$6:$D$11</c:f>
              <c:strCache>
                <c:ptCount val="6"/>
                <c:pt idx="1">
                  <c:v>Primary Schools </c:v>
                </c:pt>
                <c:pt idx="3">
                  <c:v>Upper Primary  Schools </c:v>
                </c:pt>
                <c:pt idx="5">
                  <c:v>Total Schools </c:v>
                </c:pt>
              </c:strCache>
            </c:strRef>
          </c:cat>
          <c:val>
            <c:numRef>
              <c:f>'Working Days'!$G$6:$G$11</c:f>
              <c:numCache>
                <c:formatCode>General</c:formatCode>
                <c:ptCount val="6"/>
                <c:pt idx="1">
                  <c:v>162</c:v>
                </c:pt>
                <c:pt idx="3">
                  <c:v>162</c:v>
                </c:pt>
                <c:pt idx="5">
                  <c:v>162</c:v>
                </c:pt>
              </c:numCache>
            </c:numRef>
          </c:val>
        </c:ser>
        <c:ser>
          <c:idx val="3"/>
          <c:order val="3"/>
          <c:tx>
            <c:strRef>
              <c:f>'Working Days'!$H$5</c:f>
              <c:strCache>
                <c:ptCount val="1"/>
              </c:strCache>
            </c:strRef>
          </c:tx>
          <c:cat>
            <c:strRef>
              <c:f>'Working Days'!$C$6:$D$11</c:f>
              <c:strCache>
                <c:ptCount val="6"/>
                <c:pt idx="1">
                  <c:v>Primary Schools </c:v>
                </c:pt>
                <c:pt idx="3">
                  <c:v>Upper Primary  Schools </c:v>
                </c:pt>
                <c:pt idx="5">
                  <c:v>Total Schools </c:v>
                </c:pt>
              </c:strCache>
            </c:strRef>
          </c:cat>
          <c:val>
            <c:numRef>
              <c:f>'Working Days'!$H$6:$H$11</c:f>
              <c:numCache>
                <c:formatCode>General</c:formatCode>
                <c:ptCount val="6"/>
              </c:numCache>
            </c:numRef>
          </c:val>
        </c:ser>
        <c:ser>
          <c:idx val="4"/>
          <c:order val="4"/>
          <c:tx>
            <c:strRef>
              <c:f>'Working Days'!$I$5</c:f>
              <c:strCache>
                <c:ptCount val="1"/>
                <c:pt idx="0">
                  <c:v>PERCENTAGE</c:v>
                </c:pt>
              </c:strCache>
            </c:strRef>
          </c:tx>
          <c:dLbls>
            <c:txPr>
              <a:bodyPr/>
              <a:lstStyle/>
              <a:p>
                <a:pPr>
                  <a:defRPr lang="en-US" sz="1400"/>
                </a:pPr>
                <a:endParaRPr lang="en-US"/>
              </a:p>
            </c:txPr>
            <c:showVal val="1"/>
          </c:dLbls>
          <c:cat>
            <c:strRef>
              <c:f>'Working Days'!$C$6:$D$11</c:f>
              <c:strCache>
                <c:ptCount val="6"/>
                <c:pt idx="1">
                  <c:v>Primary Schools </c:v>
                </c:pt>
                <c:pt idx="3">
                  <c:v>Upper Primary  Schools </c:v>
                </c:pt>
                <c:pt idx="5">
                  <c:v>Total Schools </c:v>
                </c:pt>
              </c:strCache>
            </c:strRef>
          </c:cat>
          <c:val>
            <c:numRef>
              <c:f>'Working Days'!$I$6:$I$11</c:f>
              <c:numCache>
                <c:formatCode>0</c:formatCode>
                <c:ptCount val="6"/>
                <c:pt idx="1">
                  <c:v>98.780487804878049</c:v>
                </c:pt>
                <c:pt idx="3">
                  <c:v>98.780487804878049</c:v>
                </c:pt>
                <c:pt idx="5">
                  <c:v>98.780487804878049</c:v>
                </c:pt>
              </c:numCache>
            </c:numRef>
          </c:val>
        </c:ser>
        <c:shape val="cylinder"/>
        <c:axId val="126754816"/>
        <c:axId val="126756352"/>
        <c:axId val="0"/>
      </c:bar3DChart>
      <c:catAx>
        <c:axId val="126754816"/>
        <c:scaling>
          <c:orientation val="minMax"/>
        </c:scaling>
        <c:axPos val="b"/>
        <c:tickLblPos val="nextTo"/>
        <c:txPr>
          <a:bodyPr/>
          <a:lstStyle/>
          <a:p>
            <a:pPr>
              <a:defRPr lang="en-US" sz="1400"/>
            </a:pPr>
            <a:endParaRPr lang="en-US"/>
          </a:p>
        </c:txPr>
        <c:crossAx val="126756352"/>
        <c:crosses val="autoZero"/>
        <c:auto val="1"/>
        <c:lblAlgn val="ctr"/>
        <c:lblOffset val="100"/>
      </c:catAx>
      <c:valAx>
        <c:axId val="126756352"/>
        <c:scaling>
          <c:orientation val="minMax"/>
        </c:scaling>
        <c:delete val="1"/>
        <c:axPos val="l"/>
        <c:numFmt formatCode="General" sourceLinked="1"/>
        <c:tickLblPos val="nextTo"/>
        <c:crossAx val="126754816"/>
        <c:crosses val="autoZero"/>
        <c:crossBetween val="between"/>
      </c:valAx>
    </c:plotArea>
    <c:legend>
      <c:legendPos val="r"/>
      <c:legendEntry>
        <c:idx val="1"/>
        <c:delete val="1"/>
      </c:legendEntry>
      <c:legendEntry>
        <c:idx val="3"/>
        <c:delete val="1"/>
      </c:legendEntry>
      <c:layout>
        <c:manualLayout>
          <c:xMode val="edge"/>
          <c:yMode val="edge"/>
          <c:x val="6.8029090113735813E-2"/>
          <c:y val="2.2188320209973852E-2"/>
          <c:w val="0.83752646544181952"/>
          <c:h val="0.13617855059784192"/>
        </c:manualLayout>
      </c:layout>
      <c:txPr>
        <a:bodyPr/>
        <a:lstStyle/>
        <a:p>
          <a:pPr>
            <a:defRPr lang="en-US" sz="1400"/>
          </a:pPr>
          <a:endParaRPr lang="en-US"/>
        </a:p>
      </c:txPr>
    </c:legend>
    <c:plotVisOnly val="1"/>
  </c:chart>
  <c:txPr>
    <a:bodyPr/>
    <a:lstStyle/>
    <a:p>
      <a:pPr>
        <a:defRPr sz="1200" b="1"/>
      </a:pPr>
      <a:endParaRPr lang="en-US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IN"/>
  <c:chart>
    <c:view3D>
      <c:rAngAx val="1"/>
    </c:view3D>
    <c:floor>
      <c:spPr>
        <a:noFill/>
        <a:ln w="9525">
          <a:noFill/>
        </a:ln>
      </c:spPr>
    </c:floor>
    <c:plotArea>
      <c:layout/>
      <c:bar3DChart>
        <c:barDir val="col"/>
        <c:grouping val="clustered"/>
        <c:ser>
          <c:idx val="0"/>
          <c:order val="0"/>
          <c:dPt>
            <c:idx val="0"/>
            <c:spPr>
              <a:solidFill>
                <a:schemeClr val="tx2"/>
              </a:solidFill>
            </c:spPr>
          </c:dPt>
          <c:dPt>
            <c:idx val="2"/>
            <c:spPr>
              <a:solidFill>
                <a:schemeClr val="accent2"/>
              </a:solidFill>
            </c:spPr>
          </c:dPt>
          <c:dPt>
            <c:idx val="4"/>
            <c:spPr>
              <a:solidFill>
                <a:schemeClr val="accent3"/>
              </a:solidFill>
            </c:spPr>
          </c:dPt>
          <c:dLbls>
            <c:dLbl>
              <c:idx val="0"/>
              <c:layout>
                <c:manualLayout>
                  <c:x val="-1.6181229773462819E-3"/>
                  <c:y val="-3.869047619047619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81715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3.2362459546925572E-3"/>
                  <c:y val="-4.464285714285711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31193</a:t>
                    </a:r>
                    <a:endParaRPr lang="en-US" dirty="0"/>
                  </a:p>
                </c:rich>
              </c:tx>
              <c:showVal val="1"/>
            </c:dLbl>
            <c:dLbl>
              <c:idx val="4"/>
              <c:layout>
                <c:manualLayout>
                  <c:x val="-3.2362459546925572E-3"/>
                  <c:y val="-3.571428571428571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112908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lang="en-US"/>
                </a:pPr>
                <a:endParaRPr lang="en-US"/>
              </a:p>
            </c:txPr>
            <c:showVal val="1"/>
          </c:dLbls>
          <c:cat>
            <c:strRef>
              <c:f>'Number of Schools'!$C$15:$C$19</c:f>
              <c:strCache>
                <c:ptCount val="5"/>
                <c:pt idx="0">
                  <c:v>Primary Schools </c:v>
                </c:pt>
                <c:pt idx="2">
                  <c:v>Upper Primary Schools </c:v>
                </c:pt>
                <c:pt idx="4">
                  <c:v>Total Schools </c:v>
                </c:pt>
              </c:strCache>
            </c:strRef>
          </c:cat>
          <c:val>
            <c:numRef>
              <c:f>'Number of Schools'!$D$15:$D$19</c:f>
              <c:numCache>
                <c:formatCode>General</c:formatCode>
                <c:ptCount val="5"/>
                <c:pt idx="0">
                  <c:v>81966</c:v>
                </c:pt>
                <c:pt idx="2">
                  <c:v>31063</c:v>
                </c:pt>
                <c:pt idx="4">
                  <c:v>113029</c:v>
                </c:pt>
              </c:numCache>
            </c:numRef>
          </c:val>
        </c:ser>
        <c:shape val="cylinder"/>
        <c:axId val="127634048"/>
        <c:axId val="127635840"/>
        <c:axId val="0"/>
      </c:bar3DChart>
      <c:catAx>
        <c:axId val="127634048"/>
        <c:scaling>
          <c:orientation val="minMax"/>
        </c:scaling>
        <c:axPos val="b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27635840"/>
        <c:crosses val="autoZero"/>
        <c:auto val="1"/>
        <c:lblAlgn val="ctr"/>
        <c:lblOffset val="100"/>
      </c:catAx>
      <c:valAx>
        <c:axId val="127635840"/>
        <c:scaling>
          <c:orientation val="minMax"/>
        </c:scaling>
        <c:delete val="1"/>
        <c:axPos val="l"/>
        <c:numFmt formatCode="General" sourceLinked="1"/>
        <c:tickLblPos val="nextTo"/>
        <c:crossAx val="127634048"/>
        <c:crosses val="autoZero"/>
        <c:crossBetween val="between"/>
      </c:valAx>
    </c:plotArea>
    <c:plotVisOnly val="1"/>
  </c:chart>
  <c:txPr>
    <a:bodyPr/>
    <a:lstStyle/>
    <a:p>
      <a:pPr>
        <a:defRPr sz="1400" b="1"/>
      </a:pPr>
      <a:endParaRPr lang="en-US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IN"/>
  <c:chart>
    <c:view3D>
      <c:rAngAx val="1"/>
    </c:view3D>
    <c:floor>
      <c:spPr>
        <a:noFill/>
        <a:ln w="9525">
          <a:noFill/>
        </a:ln>
      </c:spPr>
    </c:floor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/>
      <c:bar3DChart>
        <c:barDir val="col"/>
        <c:grouping val="clustered"/>
        <c:ser>
          <c:idx val="0"/>
          <c:order val="0"/>
          <c:dPt>
            <c:idx val="0"/>
            <c:spPr>
              <a:solidFill>
                <a:schemeClr val="tx2"/>
              </a:solidFill>
            </c:spPr>
          </c:dPt>
          <c:dPt>
            <c:idx val="1"/>
            <c:spPr>
              <a:solidFill>
                <a:schemeClr val="accent2"/>
              </a:solidFill>
            </c:spPr>
          </c:dPt>
          <c:dPt>
            <c:idx val="2"/>
            <c:spPr>
              <a:solidFill>
                <a:schemeClr val="accent3"/>
              </a:solidFill>
            </c:spPr>
          </c:dPt>
          <c:dPt>
            <c:idx val="3"/>
            <c:spPr>
              <a:solidFill>
                <a:schemeClr val="accent4"/>
              </a:solidFill>
            </c:spPr>
          </c:dPt>
          <c:dLbls>
            <c:dLbl>
              <c:idx val="0"/>
              <c:layout>
                <c:manualLayout>
                  <c:x val="9.009009009009061E-3"/>
                  <c:y val="-6.818181818181820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2934837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7.5075075075075066E-3"/>
                  <c:y val="-9.074059492563432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1831704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-4.5045045045045053E-3"/>
                  <c:y val="-0.1240739282589676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4405</a:t>
                    </a:r>
                    <a:endParaRPr lang="en-US" dirty="0"/>
                  </a:p>
                </c:rich>
              </c:tx>
              <c:showVal val="1"/>
            </c:dLbl>
            <c:dLbl>
              <c:idx val="3"/>
              <c:layout>
                <c:manualLayout>
                  <c:x val="1.5015015015015145E-3"/>
                  <c:y val="-3.425940507436581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4770946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lang="en-US"/>
                </a:pPr>
                <a:endParaRPr lang="en-US"/>
              </a:p>
            </c:txPr>
            <c:showVal val="1"/>
          </c:dLbls>
          <c:cat>
            <c:strRef>
              <c:f>'Coverage of Students'!$B$9:$B$12</c:f>
              <c:strCache>
                <c:ptCount val="4"/>
                <c:pt idx="0">
                  <c:v>Primary Schools </c:v>
                </c:pt>
                <c:pt idx="1">
                  <c:v>Upper Primary Schools </c:v>
                </c:pt>
                <c:pt idx="2">
                  <c:v>NCLP Schools </c:v>
                </c:pt>
                <c:pt idx="3">
                  <c:v>Total Schools </c:v>
                </c:pt>
              </c:strCache>
            </c:strRef>
          </c:cat>
          <c:val>
            <c:numRef>
              <c:f>'Coverage of Students'!$C$9:$C$12</c:f>
              <c:numCache>
                <c:formatCode>General</c:formatCode>
                <c:ptCount val="4"/>
                <c:pt idx="0">
                  <c:v>2972829</c:v>
                </c:pt>
                <c:pt idx="1">
                  <c:v>1886988</c:v>
                </c:pt>
                <c:pt idx="2">
                  <c:v>5562</c:v>
                </c:pt>
                <c:pt idx="3">
                  <c:v>4865379</c:v>
                </c:pt>
              </c:numCache>
            </c:numRef>
          </c:val>
        </c:ser>
        <c:shape val="cylinder"/>
        <c:axId val="128084224"/>
        <c:axId val="128090112"/>
        <c:axId val="0"/>
      </c:bar3DChart>
      <c:catAx>
        <c:axId val="128084224"/>
        <c:scaling>
          <c:orientation val="minMax"/>
        </c:scaling>
        <c:axPos val="b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28090112"/>
        <c:crosses val="autoZero"/>
        <c:auto val="1"/>
        <c:lblAlgn val="ctr"/>
        <c:lblOffset val="100"/>
      </c:catAx>
      <c:valAx>
        <c:axId val="128090112"/>
        <c:scaling>
          <c:orientation val="minMax"/>
        </c:scaling>
        <c:delete val="1"/>
        <c:axPos val="l"/>
        <c:numFmt formatCode="General" sourceLinked="1"/>
        <c:tickLblPos val="nextTo"/>
        <c:crossAx val="128084224"/>
        <c:crosses val="autoZero"/>
        <c:crossBetween val="between"/>
      </c:valAx>
    </c:plotArea>
    <c:plotVisOnly val="1"/>
  </c:chart>
  <c:txPr>
    <a:bodyPr/>
    <a:lstStyle/>
    <a:p>
      <a:pPr>
        <a:defRPr sz="1400" b="1"/>
      </a:pPr>
      <a:endParaRPr lang="en-US"/>
    </a:p>
  </c:tx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IN"/>
  <c:chart>
    <c:view3D>
      <c:rAngAx val="1"/>
    </c:view3D>
    <c:floor>
      <c:spPr>
        <a:noFill/>
        <a:ln w="9525">
          <a:noFill/>
        </a:ln>
      </c:spPr>
    </c:floor>
    <c:plotArea>
      <c:layout/>
      <c:bar3DChart>
        <c:barDir val="col"/>
        <c:grouping val="clustered"/>
        <c:ser>
          <c:idx val="0"/>
          <c:order val="0"/>
          <c:dPt>
            <c:idx val="0"/>
            <c:spPr>
              <a:solidFill>
                <a:schemeClr val="tx2"/>
              </a:solidFill>
            </c:spPr>
          </c:dPt>
          <c:dPt>
            <c:idx val="1"/>
            <c:spPr>
              <a:solidFill>
                <a:schemeClr val="accent2"/>
              </a:solidFill>
            </c:spPr>
          </c:dPt>
          <c:dPt>
            <c:idx val="2"/>
            <c:spPr>
              <a:solidFill>
                <a:schemeClr val="accent3"/>
              </a:solidFill>
            </c:spPr>
          </c:dPt>
          <c:dLbls>
            <c:dLbl>
              <c:idx val="0"/>
              <c:layout>
                <c:manualLayout>
                  <c:x val="0"/>
                  <c:y val="-0.10648206474190726"/>
                </c:manualLayout>
              </c:layout>
              <c:showVal val="1"/>
            </c:dLbl>
            <c:dLbl>
              <c:idx val="1"/>
              <c:layout>
                <c:manualLayout>
                  <c:x val="0"/>
                  <c:y val="-7.4073928258967733E-2"/>
                </c:manualLayout>
              </c:layout>
              <c:showVal val="1"/>
            </c:dLbl>
            <c:dLbl>
              <c:idx val="2"/>
              <c:layout>
                <c:manualLayout>
                  <c:x val="9.4827586206897609E-3"/>
                  <c:y val="-6.1111111111111123E-2"/>
                </c:manualLayout>
              </c:layout>
              <c:showVal val="1"/>
            </c:dLbl>
            <c:txPr>
              <a:bodyPr/>
              <a:lstStyle/>
              <a:p>
                <a:pPr>
                  <a:defRPr lang="en-US"/>
                </a:pPr>
                <a:endParaRPr lang="en-US"/>
              </a:p>
            </c:txPr>
            <c:showVal val="1"/>
          </c:dLbls>
          <c:cat>
            <c:strRef>
              <c:f>'Coverage of Students'!$B$20:$B$22</c:f>
              <c:strCache>
                <c:ptCount val="3"/>
                <c:pt idx="0">
                  <c:v>Primary Schools </c:v>
                </c:pt>
                <c:pt idx="1">
                  <c:v>Upper Primary Schools </c:v>
                </c:pt>
                <c:pt idx="2">
                  <c:v>NCLP Schools </c:v>
                </c:pt>
              </c:strCache>
            </c:strRef>
          </c:cat>
          <c:val>
            <c:numRef>
              <c:f>'Coverage of Students'!$C$20:$C$22</c:f>
              <c:numCache>
                <c:formatCode>General</c:formatCode>
                <c:ptCount val="3"/>
                <c:pt idx="0">
                  <c:v>247</c:v>
                </c:pt>
                <c:pt idx="1">
                  <c:v>247</c:v>
                </c:pt>
                <c:pt idx="2">
                  <c:v>314</c:v>
                </c:pt>
              </c:numCache>
            </c:numRef>
          </c:val>
        </c:ser>
        <c:shape val="cylinder"/>
        <c:axId val="127992576"/>
        <c:axId val="127994112"/>
        <c:axId val="0"/>
      </c:bar3DChart>
      <c:catAx>
        <c:axId val="127992576"/>
        <c:scaling>
          <c:orientation val="minMax"/>
        </c:scaling>
        <c:axPos val="b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27994112"/>
        <c:crosses val="autoZero"/>
        <c:auto val="1"/>
        <c:lblAlgn val="ctr"/>
        <c:lblOffset val="100"/>
      </c:catAx>
      <c:valAx>
        <c:axId val="127994112"/>
        <c:scaling>
          <c:orientation val="minMax"/>
        </c:scaling>
        <c:delete val="1"/>
        <c:axPos val="l"/>
        <c:numFmt formatCode="General" sourceLinked="1"/>
        <c:tickLblPos val="nextTo"/>
        <c:crossAx val="127992576"/>
        <c:crosses val="autoZero"/>
        <c:crossBetween val="between"/>
      </c:valAx>
    </c:plotArea>
    <c:plotVisOnly val="1"/>
  </c:chart>
  <c:txPr>
    <a:bodyPr/>
    <a:lstStyle/>
    <a:p>
      <a:pPr>
        <a:defRPr sz="1400" b="1"/>
      </a:pPr>
      <a:endParaRPr lang="en-US"/>
    </a:p>
  </c:txPr>
  <c:externalData r:id="rId1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IN"/>
  <c:style val="4"/>
  <c:chart>
    <c:view3D>
      <c:rAngAx val="1"/>
    </c:view3D>
    <c:floor>
      <c:spPr>
        <a:noFill/>
        <a:ln w="9525">
          <a:noFill/>
        </a:ln>
      </c:spPr>
    </c:floor>
    <c:plotArea>
      <c:layout/>
      <c:bar3DChart>
        <c:barDir val="col"/>
        <c:grouping val="clustered"/>
        <c:ser>
          <c:idx val="0"/>
          <c:order val="0"/>
          <c:spPr>
            <a:solidFill>
              <a:schemeClr val="tx2">
                <a:lumMod val="60000"/>
                <a:lumOff val="40000"/>
              </a:schemeClr>
            </a:solidFill>
          </c:spPr>
          <c:dPt>
            <c:idx val="0"/>
            <c:spPr>
              <a:solidFill>
                <a:schemeClr val="tx2"/>
              </a:solidFill>
            </c:spPr>
          </c:dPt>
          <c:dPt>
            <c:idx val="1"/>
            <c:spPr>
              <a:solidFill>
                <a:schemeClr val="accent2"/>
              </a:solidFill>
            </c:spPr>
          </c:dPt>
          <c:dPt>
            <c:idx val="2"/>
            <c:spPr>
              <a:solidFill>
                <a:schemeClr val="accent3"/>
              </a:solidFill>
            </c:spPr>
          </c:dPt>
          <c:dPt>
            <c:idx val="3"/>
            <c:spPr>
              <a:solidFill>
                <a:schemeClr val="accent4"/>
              </a:solidFill>
            </c:spPr>
          </c:dPt>
          <c:dLbls>
            <c:dLbl>
              <c:idx val="0"/>
              <c:layout>
                <c:manualLayout>
                  <c:x val="-8.2508250825082726E-3"/>
                  <c:y val="-7.777777777777777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72243.47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-3.3003300330033012E-3"/>
                  <c:y val="-0.0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67864.63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-1.6501650165016664E-3"/>
                  <c:y val="-0.1222222222222234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206.71</a:t>
                    </a:r>
                    <a:endParaRPr lang="en-US" dirty="0"/>
                  </a:p>
                </c:rich>
              </c:tx>
              <c:showVal val="1"/>
            </c:dLbl>
            <c:dLbl>
              <c:idx val="3"/>
              <c:layout>
                <c:manualLayout>
                  <c:x val="9.9009900990100208E-3"/>
                  <c:y val="-3.33333333333333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140314.92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lang="en-US"/>
                </a:pPr>
                <a:endParaRPr lang="en-US"/>
              </a:p>
            </c:txPr>
            <c:showVal val="1"/>
          </c:dLbls>
          <c:cat>
            <c:strRef>
              <c:f>'Requirement of Food Grain '!$B$8:$B$11</c:f>
              <c:strCache>
                <c:ptCount val="4"/>
                <c:pt idx="0">
                  <c:v>Primary Schools </c:v>
                </c:pt>
                <c:pt idx="1">
                  <c:v>Upper Primary Schools </c:v>
                </c:pt>
                <c:pt idx="2">
                  <c:v>NCLP Schools </c:v>
                </c:pt>
                <c:pt idx="3">
                  <c:v>Total Schools </c:v>
                </c:pt>
              </c:strCache>
            </c:strRef>
          </c:cat>
          <c:val>
            <c:numRef>
              <c:f>'Requirement of Food Grain '!$C$8:$C$11</c:f>
              <c:numCache>
                <c:formatCode>0.00</c:formatCode>
                <c:ptCount val="4"/>
                <c:pt idx="0">
                  <c:v>73428.88</c:v>
                </c:pt>
                <c:pt idx="1">
                  <c:v>69912.899999999994</c:v>
                </c:pt>
                <c:pt idx="2">
                  <c:v>223.43</c:v>
                </c:pt>
                <c:pt idx="3">
                  <c:v>143565.21000000011</c:v>
                </c:pt>
              </c:numCache>
            </c:numRef>
          </c:val>
        </c:ser>
        <c:shape val="cylinder"/>
        <c:axId val="127873024"/>
        <c:axId val="127874560"/>
        <c:axId val="0"/>
      </c:bar3DChart>
      <c:catAx>
        <c:axId val="127873024"/>
        <c:scaling>
          <c:orientation val="minMax"/>
        </c:scaling>
        <c:axPos val="b"/>
        <c:tickLblPos val="nextTo"/>
        <c:txPr>
          <a:bodyPr/>
          <a:lstStyle/>
          <a:p>
            <a:pPr>
              <a:defRPr lang="en-US">
                <a:solidFill>
                  <a:schemeClr val="tx1"/>
                </a:solidFill>
              </a:defRPr>
            </a:pPr>
            <a:endParaRPr lang="en-US"/>
          </a:p>
        </c:txPr>
        <c:crossAx val="127874560"/>
        <c:crosses val="autoZero"/>
        <c:auto val="1"/>
        <c:lblAlgn val="ctr"/>
        <c:lblOffset val="100"/>
      </c:catAx>
      <c:valAx>
        <c:axId val="127874560"/>
        <c:scaling>
          <c:orientation val="minMax"/>
        </c:scaling>
        <c:delete val="1"/>
        <c:axPos val="l"/>
        <c:numFmt formatCode="0.00" sourceLinked="1"/>
        <c:tickLblPos val="nextTo"/>
        <c:crossAx val="127873024"/>
        <c:crosses val="autoZero"/>
        <c:crossBetween val="between"/>
      </c:valAx>
    </c:plotArea>
    <c:plotVisOnly val="1"/>
  </c:chart>
  <c:txPr>
    <a:bodyPr/>
    <a:lstStyle/>
    <a:p>
      <a:pPr>
        <a:defRPr sz="1400" b="1"/>
      </a:pPr>
      <a:endParaRPr lang="en-US"/>
    </a:p>
  </c:txPr>
  <c:externalData r:id="rId1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IN"/>
  <c:style val="4"/>
  <c:chart>
    <c:view3D>
      <c:rAngAx val="1"/>
    </c:view3D>
    <c:floor>
      <c:spPr>
        <a:noFill/>
        <a:ln w="9525">
          <a:noFill/>
        </a:ln>
      </c:spPr>
    </c:floor>
    <c:plotArea>
      <c:layout/>
      <c:bar3DChart>
        <c:barDir val="col"/>
        <c:grouping val="clustered"/>
        <c:ser>
          <c:idx val="0"/>
          <c:order val="0"/>
          <c:spPr>
            <a:solidFill>
              <a:schemeClr val="tx2">
                <a:lumMod val="60000"/>
                <a:lumOff val="40000"/>
              </a:schemeClr>
            </a:solidFill>
          </c:spPr>
          <c:dPt>
            <c:idx val="0"/>
            <c:spPr>
              <a:solidFill>
                <a:schemeClr val="tx2"/>
              </a:solidFill>
            </c:spPr>
          </c:dPt>
          <c:dPt>
            <c:idx val="1"/>
            <c:spPr>
              <a:solidFill>
                <a:schemeClr val="accent2"/>
              </a:solidFill>
            </c:spPr>
          </c:dPt>
          <c:dPt>
            <c:idx val="2"/>
            <c:spPr>
              <a:solidFill>
                <a:schemeClr val="accent3"/>
              </a:solidFill>
            </c:spPr>
          </c:dPt>
          <c:dPt>
            <c:idx val="3"/>
            <c:spPr>
              <a:solidFill>
                <a:schemeClr val="accent4"/>
              </a:solidFill>
            </c:spPr>
          </c:dPt>
          <c:dLbls>
            <c:dLbl>
              <c:idx val="0"/>
              <c:layout>
                <c:manualLayout>
                  <c:x val="-2.9498525073746312E-3"/>
                  <c:y val="-0.1089743589743589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1693.72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-8.8495575221240151E-3"/>
                  <c:y val="-7.692307692307692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1605.82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4.4247787610619494E-3"/>
                  <c:y val="-7.051282051282051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5.20</a:t>
                    </a:r>
                    <a:endParaRPr lang="en-US" dirty="0"/>
                  </a:p>
                </c:rich>
              </c:tx>
              <c:showVal val="1"/>
            </c:dLbl>
            <c:dLbl>
              <c:idx val="3"/>
              <c:layout>
                <c:manualLayout>
                  <c:x val="1.4749262536873134E-2"/>
                  <c:y val="-7.051282051282051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3304.75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lang="en-US"/>
                </a:pPr>
                <a:endParaRPr lang="en-US"/>
              </a:p>
            </c:txPr>
            <c:showVal val="1"/>
          </c:dLbls>
          <c:cat>
            <c:strRef>
              <c:f>'Requirement of Food Grain '!$B$20:$B$23</c:f>
              <c:strCache>
                <c:ptCount val="4"/>
                <c:pt idx="0">
                  <c:v>Primary Schools </c:v>
                </c:pt>
                <c:pt idx="1">
                  <c:v>Upper Primary Schools </c:v>
                </c:pt>
                <c:pt idx="2">
                  <c:v>NCLP Schools </c:v>
                </c:pt>
                <c:pt idx="3">
                  <c:v>Total Schools </c:v>
                </c:pt>
              </c:strCache>
            </c:strRef>
          </c:cat>
          <c:val>
            <c:numRef>
              <c:f>'Requirement of Food Grain '!$C$20:$C$23</c:f>
              <c:numCache>
                <c:formatCode>General</c:formatCode>
                <c:ptCount val="4"/>
                <c:pt idx="0">
                  <c:v>1718.8899999999999</c:v>
                </c:pt>
                <c:pt idx="1">
                  <c:v>1653.99</c:v>
                </c:pt>
                <c:pt idx="2">
                  <c:v>5.57</c:v>
                </c:pt>
                <c:pt idx="3">
                  <c:v>3378.4100000000012</c:v>
                </c:pt>
              </c:numCache>
            </c:numRef>
          </c:val>
        </c:ser>
        <c:shape val="cylinder"/>
        <c:axId val="128191104"/>
        <c:axId val="128192896"/>
        <c:axId val="0"/>
      </c:bar3DChart>
      <c:catAx>
        <c:axId val="128191104"/>
        <c:scaling>
          <c:orientation val="minMax"/>
        </c:scaling>
        <c:axPos val="b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28192896"/>
        <c:crosses val="autoZero"/>
        <c:auto val="1"/>
        <c:lblAlgn val="ctr"/>
        <c:lblOffset val="100"/>
      </c:catAx>
      <c:valAx>
        <c:axId val="128192896"/>
        <c:scaling>
          <c:orientation val="minMax"/>
        </c:scaling>
        <c:delete val="1"/>
        <c:axPos val="l"/>
        <c:numFmt formatCode="General" sourceLinked="1"/>
        <c:tickLblPos val="nextTo"/>
        <c:crossAx val="128191104"/>
        <c:crosses val="autoZero"/>
        <c:crossBetween val="between"/>
      </c:valAx>
    </c:plotArea>
    <c:plotVisOnly val="1"/>
  </c:chart>
  <c:txPr>
    <a:bodyPr/>
    <a:lstStyle/>
    <a:p>
      <a:pPr>
        <a:defRPr sz="1400" b="1"/>
      </a:pPr>
      <a:endParaRPr lang="en-US"/>
    </a:p>
  </c:txPr>
  <c:externalData r:id="rId1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IN"/>
  <c:chart>
    <c:view3D>
      <c:rAngAx val="1"/>
    </c:view3D>
    <c:floor>
      <c:spPr>
        <a:noFill/>
        <a:ln w="9525">
          <a:noFill/>
        </a:ln>
      </c:spPr>
    </c:floor>
    <c:plotArea>
      <c:layout/>
      <c:bar3DChart>
        <c:barDir val="col"/>
        <c:grouping val="clustered"/>
        <c:ser>
          <c:idx val="0"/>
          <c:order val="0"/>
          <c:dPt>
            <c:idx val="0"/>
            <c:spPr>
              <a:solidFill>
                <a:schemeClr val="tx2"/>
              </a:solidFill>
            </c:spPr>
          </c:dPt>
          <c:dPt>
            <c:idx val="1"/>
            <c:spPr>
              <a:solidFill>
                <a:schemeClr val="accent2"/>
              </a:solidFill>
            </c:spPr>
          </c:dPt>
          <c:dPt>
            <c:idx val="2"/>
            <c:spPr>
              <a:solidFill>
                <a:schemeClr val="accent3"/>
              </a:solidFill>
            </c:spPr>
          </c:dPt>
          <c:dPt>
            <c:idx val="3"/>
            <c:spPr>
              <a:solidFill>
                <a:schemeClr val="accent4"/>
              </a:solidFill>
            </c:spPr>
          </c:dPt>
          <c:dLbls>
            <c:dLbl>
              <c:idx val="0"/>
              <c:layout>
                <c:manualLayout>
                  <c:x val="2.7777777777778273E-3"/>
                  <c:y val="-3.703703703703705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34630.63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1.6666666666666701E-2"/>
                  <c:y val="-2.777777777777820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22393.97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7.5995394443619298E-3"/>
                  <c:y val="-6.349221972253488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68.24</a:t>
                    </a:r>
                    <a:endParaRPr lang="en-US" dirty="0"/>
                  </a:p>
                </c:rich>
              </c:tx>
              <c:showVal val="1"/>
            </c:dLbl>
            <c:dLbl>
              <c:idx val="3"/>
              <c:layout>
                <c:manualLayout>
                  <c:x val="1.7033501708512953E-2"/>
                  <c:y val="-7.208989501312339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57092.84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lang="en-US"/>
                </a:pPr>
                <a:endParaRPr lang="en-US"/>
              </a:p>
            </c:txPr>
            <c:showVal val="1"/>
          </c:dLbls>
          <c:cat>
            <c:strRef>
              <c:f>'Requirement of Cooking Cost '!$B$8:$B$11</c:f>
              <c:strCache>
                <c:ptCount val="4"/>
                <c:pt idx="0">
                  <c:v>Primary Schools </c:v>
                </c:pt>
                <c:pt idx="1">
                  <c:v>Upper Primary Schools </c:v>
                </c:pt>
                <c:pt idx="2">
                  <c:v>NCLP Schools </c:v>
                </c:pt>
                <c:pt idx="3">
                  <c:v>Total Schools </c:v>
                </c:pt>
              </c:strCache>
            </c:strRef>
          </c:cat>
          <c:val>
            <c:numRef>
              <c:f>'Requirement of Cooking Cost '!$C$8:$C$11</c:f>
              <c:numCache>
                <c:formatCode>0.00</c:formatCode>
                <c:ptCount val="4"/>
                <c:pt idx="0">
                  <c:v>31941.56</c:v>
                </c:pt>
                <c:pt idx="1">
                  <c:v>30342.2</c:v>
                </c:pt>
                <c:pt idx="2">
                  <c:v>96.97</c:v>
                </c:pt>
                <c:pt idx="3">
                  <c:v>62380.729999999996</c:v>
                </c:pt>
              </c:numCache>
            </c:numRef>
          </c:val>
        </c:ser>
        <c:shape val="cylinder"/>
        <c:axId val="128231680"/>
        <c:axId val="128319488"/>
        <c:axId val="0"/>
      </c:bar3DChart>
      <c:catAx>
        <c:axId val="128231680"/>
        <c:scaling>
          <c:orientation val="minMax"/>
        </c:scaling>
        <c:axPos val="b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28319488"/>
        <c:crosses val="autoZero"/>
        <c:auto val="1"/>
        <c:lblAlgn val="ctr"/>
        <c:lblOffset val="100"/>
      </c:catAx>
      <c:valAx>
        <c:axId val="128319488"/>
        <c:scaling>
          <c:orientation val="minMax"/>
        </c:scaling>
        <c:delete val="1"/>
        <c:axPos val="l"/>
        <c:numFmt formatCode="0.00" sourceLinked="1"/>
        <c:tickLblPos val="nextTo"/>
        <c:crossAx val="128231680"/>
        <c:crosses val="autoZero"/>
        <c:crossBetween val="between"/>
      </c:valAx>
    </c:plotArea>
    <c:plotVisOnly val="1"/>
  </c:chart>
  <c:txPr>
    <a:bodyPr/>
    <a:lstStyle/>
    <a:p>
      <a:pPr>
        <a:defRPr sz="1400" b="1"/>
      </a:pPr>
      <a:endParaRPr lang="en-US"/>
    </a:p>
  </c:txPr>
  <c:externalData r:id="rId1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IN"/>
  <c:chart>
    <c:view3D>
      <c:rAngAx val="1"/>
    </c:view3D>
    <c:floor>
      <c:spPr>
        <a:noFill/>
        <a:ln w="9525">
          <a:noFill/>
        </a:ln>
      </c:spPr>
    </c:floor>
    <c:plotArea>
      <c:layout/>
      <c:bar3DChart>
        <c:barDir val="col"/>
        <c:grouping val="clustered"/>
        <c:ser>
          <c:idx val="0"/>
          <c:order val="0"/>
          <c:dPt>
            <c:idx val="0"/>
            <c:spPr>
              <a:solidFill>
                <a:schemeClr val="tx2"/>
              </a:solidFill>
            </c:spPr>
          </c:dPt>
          <c:dPt>
            <c:idx val="1"/>
            <c:spPr>
              <a:solidFill>
                <a:schemeClr val="accent2"/>
              </a:solidFill>
            </c:spPr>
          </c:dPt>
          <c:dPt>
            <c:idx val="2"/>
            <c:spPr>
              <a:solidFill>
                <a:schemeClr val="accent3"/>
              </a:solidFill>
            </c:spPr>
          </c:dPt>
          <c:dPt>
            <c:idx val="3"/>
            <c:spPr>
              <a:solidFill>
                <a:schemeClr val="accent4"/>
              </a:solidFill>
            </c:spPr>
          </c:dPt>
          <c:dLbls>
            <c:dLbl>
              <c:idx val="0"/>
              <c:layout>
                <c:manualLayout>
                  <c:x val="-7.1225071225070966E-3"/>
                  <c:y val="-5.050505050505045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1083.65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5.6978935325392019E-3"/>
                  <c:y val="-6.060606060606062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1017.97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2.8490028490028491E-3"/>
                  <c:y val="-7.575757575757577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3.10</a:t>
                    </a:r>
                    <a:endParaRPr lang="en-US" dirty="0"/>
                  </a:p>
                </c:rich>
              </c:tx>
              <c:showVal val="1"/>
            </c:dLbl>
            <c:dLbl>
              <c:idx val="3"/>
              <c:layout>
                <c:manualLayout>
                  <c:x val="1.282051282051282E-2"/>
                  <c:y val="-6.565656565656566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2104.72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lang="en-US"/>
                </a:pPr>
                <a:endParaRPr lang="en-US"/>
              </a:p>
            </c:txPr>
            <c:showVal val="1"/>
          </c:dLbls>
          <c:cat>
            <c:strRef>
              <c:f>'Requirement of Cooking Cost '!$B$23:$B$26</c:f>
              <c:strCache>
                <c:ptCount val="4"/>
                <c:pt idx="0">
                  <c:v>Primary Schools </c:v>
                </c:pt>
                <c:pt idx="1">
                  <c:v>Upper Primary Schools </c:v>
                </c:pt>
                <c:pt idx="2">
                  <c:v>NCLP Schools </c:v>
                </c:pt>
                <c:pt idx="3">
                  <c:v>Total Schools </c:v>
                </c:pt>
              </c:strCache>
            </c:strRef>
          </c:cat>
          <c:val>
            <c:numRef>
              <c:f>'Requirement of Cooking Cost '!$C$23:$C$26</c:f>
              <c:numCache>
                <c:formatCode>General</c:formatCode>
                <c:ptCount val="4"/>
                <c:pt idx="0">
                  <c:v>1101.43</c:v>
                </c:pt>
                <c:pt idx="1">
                  <c:v>1048.6899999999998</c:v>
                </c:pt>
                <c:pt idx="2">
                  <c:v>3.3499999999999988</c:v>
                </c:pt>
                <c:pt idx="3">
                  <c:v>2153.4699999999998</c:v>
                </c:pt>
              </c:numCache>
            </c:numRef>
          </c:val>
        </c:ser>
        <c:shape val="cylinder"/>
        <c:axId val="128345216"/>
        <c:axId val="128346752"/>
        <c:axId val="0"/>
      </c:bar3DChart>
      <c:catAx>
        <c:axId val="128345216"/>
        <c:scaling>
          <c:orientation val="minMax"/>
        </c:scaling>
        <c:axPos val="b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28346752"/>
        <c:crosses val="autoZero"/>
        <c:auto val="1"/>
        <c:lblAlgn val="ctr"/>
        <c:lblOffset val="100"/>
      </c:catAx>
      <c:valAx>
        <c:axId val="128346752"/>
        <c:scaling>
          <c:orientation val="minMax"/>
        </c:scaling>
        <c:delete val="1"/>
        <c:axPos val="l"/>
        <c:numFmt formatCode="General" sourceLinked="1"/>
        <c:tickLblPos val="nextTo"/>
        <c:crossAx val="128345216"/>
        <c:crosses val="autoZero"/>
        <c:crossBetween val="between"/>
      </c:valAx>
    </c:plotArea>
    <c:plotVisOnly val="1"/>
  </c:chart>
  <c:txPr>
    <a:bodyPr/>
    <a:lstStyle/>
    <a:p>
      <a:pPr>
        <a:defRPr sz="1400" b="1"/>
      </a:pPr>
      <a:endParaRPr lang="en-US"/>
    </a:p>
  </c:txPr>
  <c:externalData r:id="rId1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IN"/>
  <c:chart>
    <c:view3D>
      <c:rAngAx val="1"/>
    </c:view3D>
    <c:floor>
      <c:spPr>
        <a:noFill/>
        <a:ln w="9525">
          <a:noFill/>
        </a:ln>
      </c:spPr>
    </c:floor>
    <c:plotArea>
      <c:layout/>
      <c:bar3DChart>
        <c:barDir val="col"/>
        <c:grouping val="clustered"/>
        <c:ser>
          <c:idx val="0"/>
          <c:order val="0"/>
          <c:dPt>
            <c:idx val="0"/>
            <c:spPr>
              <a:solidFill>
                <a:schemeClr val="tx2"/>
              </a:solidFill>
            </c:spPr>
          </c:dPt>
          <c:dPt>
            <c:idx val="1"/>
            <c:spPr>
              <a:solidFill>
                <a:schemeClr val="accent2"/>
              </a:solidFill>
            </c:spPr>
          </c:dPt>
          <c:dPt>
            <c:idx val="2"/>
            <c:spPr>
              <a:solidFill>
                <a:schemeClr val="accent3"/>
              </a:solidFill>
            </c:spPr>
          </c:dPt>
          <c:dLbls>
            <c:dLbl>
              <c:idx val="0"/>
              <c:layout>
                <c:manualLayout>
                  <c:x val="2.3809523809523812E-3"/>
                  <c:y val="-5.102040816326528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149351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0"/>
                  <c:y val="-4.761904761904769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68774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7.1428571428572302E-3"/>
                  <c:y val="-4.421768707483052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218125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lang="en-US"/>
                </a:pPr>
                <a:endParaRPr lang="en-US"/>
              </a:p>
            </c:txPr>
            <c:showVal val="1"/>
          </c:dLbls>
          <c:cat>
            <c:strRef>
              <c:f>'Requirement of CCH'!$C$22:$C$24</c:f>
              <c:strCache>
                <c:ptCount val="3"/>
                <c:pt idx="0">
                  <c:v>CCH Primary Schools </c:v>
                </c:pt>
                <c:pt idx="1">
                  <c:v>CCH Upper Primary Schools </c:v>
                </c:pt>
                <c:pt idx="2">
                  <c:v>Total CCH</c:v>
                </c:pt>
              </c:strCache>
            </c:strRef>
          </c:cat>
          <c:val>
            <c:numRef>
              <c:f>'Requirement of CCH'!$D$22:$D$24</c:f>
              <c:numCache>
                <c:formatCode>General</c:formatCode>
                <c:ptCount val="3"/>
                <c:pt idx="0">
                  <c:v>158206</c:v>
                </c:pt>
                <c:pt idx="1">
                  <c:v>72951</c:v>
                </c:pt>
                <c:pt idx="2">
                  <c:v>231157</c:v>
                </c:pt>
              </c:numCache>
            </c:numRef>
          </c:val>
        </c:ser>
        <c:shape val="cylinder"/>
        <c:axId val="128398080"/>
        <c:axId val="128399616"/>
        <c:axId val="0"/>
      </c:bar3DChart>
      <c:catAx>
        <c:axId val="128398080"/>
        <c:scaling>
          <c:orientation val="minMax"/>
        </c:scaling>
        <c:axPos val="b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28399616"/>
        <c:crosses val="autoZero"/>
        <c:auto val="1"/>
        <c:lblAlgn val="ctr"/>
        <c:lblOffset val="100"/>
      </c:catAx>
      <c:valAx>
        <c:axId val="128399616"/>
        <c:scaling>
          <c:orientation val="minMax"/>
        </c:scaling>
        <c:delete val="1"/>
        <c:axPos val="l"/>
        <c:numFmt formatCode="General" sourceLinked="1"/>
        <c:tickLblPos val="nextTo"/>
        <c:crossAx val="128398080"/>
        <c:crosses val="autoZero"/>
        <c:crossBetween val="between"/>
      </c:valAx>
      <c:spPr>
        <a:noFill/>
        <a:ln w="25400">
          <a:noFill/>
        </a:ln>
      </c:spPr>
    </c:plotArea>
    <c:plotVisOnly val="1"/>
  </c:chart>
  <c:txPr>
    <a:bodyPr/>
    <a:lstStyle/>
    <a:p>
      <a:pPr>
        <a:defRPr sz="1400" b="1"/>
      </a:pPr>
      <a:endParaRPr lang="en-US"/>
    </a:p>
  </c:txPr>
  <c:externalData r:id="rId1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IN"/>
  <c:style val="4"/>
  <c:chart>
    <c:view3D>
      <c:rAngAx val="1"/>
    </c:view3D>
    <c:floor>
      <c:spPr>
        <a:noFill/>
        <a:ln w="9525">
          <a:noFill/>
        </a:ln>
      </c:spPr>
    </c:floor>
    <c:plotArea>
      <c:layout/>
      <c:bar3DChart>
        <c:barDir val="col"/>
        <c:grouping val="clustered"/>
        <c:ser>
          <c:idx val="0"/>
          <c:order val="0"/>
          <c:spPr>
            <a:solidFill>
              <a:schemeClr val="accent4"/>
            </a:solidFill>
          </c:spPr>
          <c:dLbls>
            <c:dLbl>
              <c:idx val="0"/>
              <c:layout>
                <c:manualLayout>
                  <c:x val="-3.1974420463629434E-3"/>
                  <c:y val="-9.7222222222222224E-2"/>
                </c:manualLayout>
              </c:layout>
              <c:tx>
                <c:rich>
                  <a:bodyPr/>
                  <a:lstStyle/>
                  <a:p>
                    <a:pPr>
                      <a:defRPr lang="en-US">
                        <a:solidFill>
                          <a:schemeClr val="tx1"/>
                        </a:solidFill>
                      </a:defRPr>
                    </a:pPr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43625.00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spPr/>
              <c:showVal val="1"/>
            </c:dLbl>
            <c:txPr>
              <a:bodyPr/>
              <a:lstStyle/>
              <a:p>
                <a:pPr>
                  <a:defRPr lang="en-US"/>
                </a:pPr>
                <a:endParaRPr lang="en-US"/>
              </a:p>
            </c:txPr>
            <c:showVal val="1"/>
          </c:dLbls>
          <c:cat>
            <c:strRef>
              <c:f>'Requirement of CCH'!$C$26</c:f>
              <c:strCache>
                <c:ptCount val="1"/>
                <c:pt idx="0">
                  <c:v>Honorarium Required In Lakhs</c:v>
                </c:pt>
              </c:strCache>
            </c:strRef>
          </c:cat>
          <c:val>
            <c:numRef>
              <c:f>'Requirement of CCH'!$D$26</c:f>
              <c:numCache>
                <c:formatCode>General</c:formatCode>
                <c:ptCount val="1"/>
                <c:pt idx="0">
                  <c:v>48542.97</c:v>
                </c:pt>
              </c:numCache>
            </c:numRef>
          </c:val>
        </c:ser>
        <c:shape val="cylinder"/>
        <c:axId val="128444672"/>
        <c:axId val="128458752"/>
        <c:axId val="0"/>
      </c:bar3DChart>
      <c:catAx>
        <c:axId val="128444672"/>
        <c:scaling>
          <c:orientation val="minMax"/>
        </c:scaling>
        <c:axPos val="b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28458752"/>
        <c:crosses val="autoZero"/>
        <c:auto val="1"/>
        <c:lblAlgn val="ctr"/>
        <c:lblOffset val="100"/>
      </c:catAx>
      <c:valAx>
        <c:axId val="128458752"/>
        <c:scaling>
          <c:orientation val="minMax"/>
        </c:scaling>
        <c:delete val="1"/>
        <c:axPos val="l"/>
        <c:numFmt formatCode="General" sourceLinked="1"/>
        <c:tickLblPos val="nextTo"/>
        <c:crossAx val="128444672"/>
        <c:crosses val="autoZero"/>
        <c:crossBetween val="between"/>
      </c:valAx>
    </c:plotArea>
    <c:plotVisOnly val="1"/>
  </c:chart>
  <c:txPr>
    <a:bodyPr/>
    <a:lstStyle/>
    <a:p>
      <a:pPr>
        <a:defRPr sz="1400" b="1"/>
      </a:pPr>
      <a:endParaRPr lang="en-US"/>
    </a:p>
  </c:txPr>
  <c:externalData r:id="rId1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IN"/>
  <c:chart>
    <c:view3D>
      <c:rAngAx val="1"/>
    </c:view3D>
    <c:floor>
      <c:spPr>
        <a:noFill/>
        <a:ln w="9525">
          <a:noFill/>
        </a:ln>
      </c:spPr>
    </c:floor>
    <c:plotArea>
      <c:layout/>
      <c:bar3DChart>
        <c:barDir val="col"/>
        <c:grouping val="clustered"/>
        <c:ser>
          <c:idx val="0"/>
          <c:order val="0"/>
          <c:dPt>
            <c:idx val="0"/>
            <c:spPr>
              <a:solidFill>
                <a:schemeClr val="tx2"/>
              </a:solidFill>
            </c:spPr>
          </c:dPt>
          <c:dPt>
            <c:idx val="1"/>
            <c:spPr>
              <a:solidFill>
                <a:schemeClr val="accent2"/>
              </a:solidFill>
            </c:spPr>
          </c:dPt>
          <c:dPt>
            <c:idx val="2"/>
            <c:spPr>
              <a:solidFill>
                <a:schemeClr val="accent3"/>
              </a:solidFill>
            </c:spPr>
          </c:dPt>
          <c:dPt>
            <c:idx val="3"/>
            <c:spPr>
              <a:solidFill>
                <a:schemeClr val="accent4"/>
              </a:solidFill>
            </c:spPr>
          </c:dPt>
          <c:dPt>
            <c:idx val="5"/>
            <c:spPr>
              <a:solidFill>
                <a:schemeClr val="accent6"/>
              </a:solidFill>
            </c:spPr>
          </c:dPt>
          <c:dLbls>
            <c:dLbl>
              <c:idx val="0"/>
              <c:layout>
                <c:manualLayout>
                  <c:x val="6.0510381746836206E-4"/>
                  <c:y val="-4.1955995734908116E-2"/>
                </c:manualLayout>
              </c:layout>
              <c:showVal val="1"/>
            </c:dLbl>
            <c:dLbl>
              <c:idx val="1"/>
              <c:layout>
                <c:manualLayout>
                  <c:x val="2.2222222222222251E-2"/>
                  <c:y val="-3.7037037037037056E-2"/>
                </c:manualLayout>
              </c:layout>
              <c:showVal val="1"/>
            </c:dLbl>
            <c:dLbl>
              <c:idx val="2"/>
              <c:layout>
                <c:manualLayout>
                  <c:x val="-1.6501650165016524E-3"/>
                  <c:y val="-3.90625E-2"/>
                </c:manualLayout>
              </c:layout>
              <c:showVal val="1"/>
            </c:dLbl>
            <c:dLbl>
              <c:idx val="3"/>
              <c:layout>
                <c:manualLayout>
                  <c:x val="6.6006600660066033E-3"/>
                  <c:y val="-2.8645833333333332E-2"/>
                </c:manualLayout>
              </c:layout>
              <c:showVal val="1"/>
            </c:dLbl>
            <c:dLbl>
              <c:idx val="4"/>
              <c:layout>
                <c:manualLayout>
                  <c:x val="-3.3003300330033012E-3"/>
                  <c:y val="-2.6041666666666699E-2"/>
                </c:manualLayout>
              </c:layout>
              <c:showVal val="1"/>
            </c:dLbl>
            <c:dLbl>
              <c:idx val="5"/>
              <c:layout>
                <c:manualLayout>
                  <c:x val="9.9009900990099237E-3"/>
                  <c:y val="-1.8229166666666685E-2"/>
                </c:manualLayout>
              </c:layout>
              <c:showVal val="1"/>
            </c:dLbl>
            <c:txPr>
              <a:bodyPr/>
              <a:lstStyle/>
              <a:p>
                <a:pPr>
                  <a:defRPr lang="en-US"/>
                </a:pPr>
                <a:endParaRPr lang="en-US"/>
              </a:p>
            </c:txPr>
            <c:showVal val="1"/>
          </c:dLbls>
          <c:cat>
            <c:strRef>
              <c:f>'Requirement  Kitchen KD'!$B$9:$B$14</c:f>
              <c:strCache>
                <c:ptCount val="6"/>
                <c:pt idx="0">
                  <c:v>Sanction 2019-20 but Allocation Not Received </c:v>
                </c:pt>
                <c:pt idx="1">
                  <c:v>Amount Required (In Lakhs)</c:v>
                </c:pt>
                <c:pt idx="2">
                  <c:v>Proposal of 2020-21</c:v>
                </c:pt>
                <c:pt idx="3">
                  <c:v>Amount Required (In Lakhs)</c:v>
                </c:pt>
                <c:pt idx="4">
                  <c:v>Total Unit </c:v>
                </c:pt>
                <c:pt idx="5">
                  <c:v>Total Amount Required (In Lakhs)</c:v>
                </c:pt>
              </c:strCache>
            </c:strRef>
          </c:cat>
          <c:val>
            <c:numRef>
              <c:f>'Requirement  Kitchen KD'!$C$9:$C$14</c:f>
              <c:numCache>
                <c:formatCode>0.00</c:formatCode>
                <c:ptCount val="6"/>
                <c:pt idx="0" formatCode="General">
                  <c:v>2571</c:v>
                </c:pt>
                <c:pt idx="1">
                  <c:v>7213.6100000000024</c:v>
                </c:pt>
                <c:pt idx="2" formatCode="General">
                  <c:v>1919</c:v>
                </c:pt>
                <c:pt idx="3">
                  <c:v>5091.3</c:v>
                </c:pt>
                <c:pt idx="4" formatCode="General">
                  <c:v>4490</c:v>
                </c:pt>
                <c:pt idx="5">
                  <c:v>12304.91</c:v>
                </c:pt>
              </c:numCache>
            </c:numRef>
          </c:val>
        </c:ser>
        <c:shape val="cylinder"/>
        <c:axId val="128497920"/>
        <c:axId val="128258048"/>
        <c:axId val="0"/>
      </c:bar3DChart>
      <c:catAx>
        <c:axId val="128497920"/>
        <c:scaling>
          <c:orientation val="minMax"/>
        </c:scaling>
        <c:axPos val="b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28258048"/>
        <c:crosses val="autoZero"/>
        <c:auto val="1"/>
        <c:lblAlgn val="ctr"/>
        <c:lblOffset val="100"/>
      </c:catAx>
      <c:valAx>
        <c:axId val="128258048"/>
        <c:scaling>
          <c:orientation val="minMax"/>
        </c:scaling>
        <c:delete val="1"/>
        <c:axPos val="l"/>
        <c:numFmt formatCode="General" sourceLinked="1"/>
        <c:tickLblPos val="nextTo"/>
        <c:crossAx val="128497920"/>
        <c:crosses val="autoZero"/>
        <c:crossBetween val="between"/>
      </c:valAx>
    </c:plotArea>
    <c:plotVisOnly val="1"/>
  </c:chart>
  <c:txPr>
    <a:bodyPr/>
    <a:lstStyle/>
    <a:p>
      <a:pPr>
        <a:defRPr sz="1400" b="1"/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IN"/>
  <c:chart>
    <c:view3D>
      <c:rAngAx val="1"/>
    </c:view3D>
    <c:floor>
      <c:spPr>
        <a:noFill/>
        <a:ln w="9525">
          <a:noFill/>
        </a:ln>
      </c:spPr>
    </c:floor>
    <c:plotArea>
      <c:layout>
        <c:manualLayout>
          <c:layoutTarget val="inner"/>
          <c:xMode val="edge"/>
          <c:yMode val="edge"/>
          <c:x val="4.4804680664916934E-2"/>
          <c:y val="0.19371345029239859"/>
          <c:w val="0.90387576552930882"/>
          <c:h val="0.59941036975640771"/>
        </c:manualLayout>
      </c:layout>
      <c:bar3DChart>
        <c:barDir val="col"/>
        <c:grouping val="clustered"/>
        <c:ser>
          <c:idx val="0"/>
          <c:order val="0"/>
          <c:tx>
            <c:strRef>
              <c:f>'Coverage against Enrolment'!$C$6</c:f>
              <c:strCache>
                <c:ptCount val="1"/>
                <c:pt idx="0">
                  <c:v>Primary Schools </c:v>
                </c:pt>
              </c:strCache>
            </c:strRef>
          </c:tx>
          <c:dLbls>
            <c:dLbl>
              <c:idx val="4"/>
              <c:layout>
                <c:manualLayout>
                  <c:x val="0"/>
                  <c:y val="-1.7543859649122903E-2"/>
                </c:manualLayout>
              </c:layout>
              <c:showVal val="1"/>
            </c:dLbl>
            <c:txPr>
              <a:bodyPr/>
              <a:lstStyle/>
              <a:p>
                <a:pPr>
                  <a:defRPr lang="en-US"/>
                </a:pPr>
                <a:endParaRPr lang="en-US"/>
              </a:p>
            </c:txPr>
            <c:showVal val="1"/>
          </c:dLbls>
          <c:cat>
            <c:strRef>
              <c:f>'Coverage against Enrolment'!$D$4:$H$5</c:f>
              <c:strCache>
                <c:ptCount val="5"/>
                <c:pt idx="0">
                  <c:v>Enrollment </c:v>
                </c:pt>
                <c:pt idx="2">
                  <c:v>Actual Performance</c:v>
                </c:pt>
                <c:pt idx="4">
                  <c:v>Percent</c:v>
                </c:pt>
              </c:strCache>
            </c:strRef>
          </c:cat>
          <c:val>
            <c:numRef>
              <c:f>'Coverage against Enrolment'!$D$6:$H$6</c:f>
              <c:numCache>
                <c:formatCode>General</c:formatCode>
                <c:ptCount val="5"/>
                <c:pt idx="0" formatCode="0.00">
                  <c:v>40.700000000000003</c:v>
                </c:pt>
                <c:pt idx="2">
                  <c:v>29.25</c:v>
                </c:pt>
                <c:pt idx="4" formatCode="0.00">
                  <c:v>71.867321867321849</c:v>
                </c:pt>
              </c:numCache>
            </c:numRef>
          </c:val>
        </c:ser>
        <c:ser>
          <c:idx val="1"/>
          <c:order val="1"/>
          <c:tx>
            <c:strRef>
              <c:f>'Coverage against Enrolment'!$C$7</c:f>
              <c:strCache>
                <c:ptCount val="1"/>
              </c:strCache>
            </c:strRef>
          </c:tx>
          <c:cat>
            <c:strRef>
              <c:f>'Coverage against Enrolment'!$D$4:$H$5</c:f>
              <c:strCache>
                <c:ptCount val="5"/>
                <c:pt idx="0">
                  <c:v>Enrollment </c:v>
                </c:pt>
                <c:pt idx="2">
                  <c:v>Actual Performance</c:v>
                </c:pt>
                <c:pt idx="4">
                  <c:v>Percent</c:v>
                </c:pt>
              </c:strCache>
            </c:strRef>
          </c:cat>
          <c:val>
            <c:numRef>
              <c:f>'Coverage against Enrolment'!$D$7:$H$7</c:f>
              <c:numCache>
                <c:formatCode>General</c:formatCode>
                <c:ptCount val="5"/>
              </c:numCache>
            </c:numRef>
          </c:val>
        </c:ser>
        <c:ser>
          <c:idx val="2"/>
          <c:order val="2"/>
          <c:tx>
            <c:strRef>
              <c:f>'Coverage against Enrolment'!$C$8</c:f>
              <c:strCache>
                <c:ptCount val="1"/>
                <c:pt idx="0">
                  <c:v>Upper Primary  Schools </c:v>
                </c:pt>
              </c:strCache>
            </c:strRef>
          </c:tx>
          <c:dLbls>
            <c:txPr>
              <a:bodyPr/>
              <a:lstStyle/>
              <a:p>
                <a:pPr>
                  <a:defRPr lang="en-US"/>
                </a:pPr>
                <a:endParaRPr lang="en-US"/>
              </a:p>
            </c:txPr>
            <c:showVal val="1"/>
          </c:dLbls>
          <c:cat>
            <c:strRef>
              <c:f>'Coverage against Enrolment'!$D$4:$H$5</c:f>
              <c:strCache>
                <c:ptCount val="5"/>
                <c:pt idx="0">
                  <c:v>Enrollment </c:v>
                </c:pt>
                <c:pt idx="2">
                  <c:v>Actual Performance</c:v>
                </c:pt>
                <c:pt idx="4">
                  <c:v>Percent</c:v>
                </c:pt>
              </c:strCache>
            </c:strRef>
          </c:cat>
          <c:val>
            <c:numRef>
              <c:f>'Coverage against Enrolment'!$D$8:$H$8</c:f>
              <c:numCache>
                <c:formatCode>General</c:formatCode>
                <c:ptCount val="5"/>
                <c:pt idx="0" formatCode="0.00">
                  <c:v>25.939999999999987</c:v>
                </c:pt>
                <c:pt idx="2">
                  <c:v>18.36</c:v>
                </c:pt>
                <c:pt idx="4" formatCode="0.00">
                  <c:v>70.778720123361239</c:v>
                </c:pt>
              </c:numCache>
            </c:numRef>
          </c:val>
        </c:ser>
        <c:ser>
          <c:idx val="3"/>
          <c:order val="3"/>
          <c:tx>
            <c:strRef>
              <c:f>'Coverage against Enrolment'!$C$9</c:f>
              <c:strCache>
                <c:ptCount val="1"/>
              </c:strCache>
            </c:strRef>
          </c:tx>
          <c:cat>
            <c:strRef>
              <c:f>'Coverage against Enrolment'!$D$4:$H$5</c:f>
              <c:strCache>
                <c:ptCount val="5"/>
                <c:pt idx="0">
                  <c:v>Enrollment </c:v>
                </c:pt>
                <c:pt idx="2">
                  <c:v>Actual Performance</c:v>
                </c:pt>
                <c:pt idx="4">
                  <c:v>Percent</c:v>
                </c:pt>
              </c:strCache>
            </c:strRef>
          </c:cat>
          <c:val>
            <c:numRef>
              <c:f>'Coverage against Enrolment'!$D$9:$H$9</c:f>
              <c:numCache>
                <c:formatCode>General</c:formatCode>
                <c:ptCount val="5"/>
              </c:numCache>
            </c:numRef>
          </c:val>
        </c:ser>
        <c:ser>
          <c:idx val="4"/>
          <c:order val="4"/>
          <c:tx>
            <c:strRef>
              <c:f>'Coverage against Enrolment'!$C$10</c:f>
              <c:strCache>
                <c:ptCount val="1"/>
                <c:pt idx="0">
                  <c:v>Total Schools </c:v>
                </c:pt>
              </c:strCache>
            </c:strRef>
          </c:tx>
          <c:dLbls>
            <c:dLbl>
              <c:idx val="4"/>
              <c:layout>
                <c:manualLayout>
                  <c:x val="1.5723270440251617E-3"/>
                  <c:y val="-2.0467836257309916E-2"/>
                </c:manualLayout>
              </c:layout>
              <c:showVal val="1"/>
            </c:dLbl>
            <c:txPr>
              <a:bodyPr/>
              <a:lstStyle/>
              <a:p>
                <a:pPr>
                  <a:defRPr lang="en-US"/>
                </a:pPr>
                <a:endParaRPr lang="en-US"/>
              </a:p>
            </c:txPr>
            <c:showVal val="1"/>
          </c:dLbls>
          <c:cat>
            <c:strRef>
              <c:f>'Coverage against Enrolment'!$D$4:$H$5</c:f>
              <c:strCache>
                <c:ptCount val="5"/>
                <c:pt idx="0">
                  <c:v>Enrollment </c:v>
                </c:pt>
                <c:pt idx="2">
                  <c:v>Actual Performance</c:v>
                </c:pt>
                <c:pt idx="4">
                  <c:v>Percent</c:v>
                </c:pt>
              </c:strCache>
            </c:strRef>
          </c:cat>
          <c:val>
            <c:numRef>
              <c:f>'Coverage against Enrolment'!$D$10:$H$10</c:f>
              <c:numCache>
                <c:formatCode>General</c:formatCode>
                <c:ptCount val="5"/>
                <c:pt idx="0" formatCode="0.00">
                  <c:v>66.64</c:v>
                </c:pt>
                <c:pt idx="2">
                  <c:v>47.61</c:v>
                </c:pt>
                <c:pt idx="4" formatCode="0.00">
                  <c:v>71.443577430972397</c:v>
                </c:pt>
              </c:numCache>
            </c:numRef>
          </c:val>
        </c:ser>
        <c:shape val="cylinder"/>
        <c:axId val="126786560"/>
        <c:axId val="126817024"/>
        <c:axId val="0"/>
      </c:bar3DChart>
      <c:catAx>
        <c:axId val="126786560"/>
        <c:scaling>
          <c:orientation val="minMax"/>
        </c:scaling>
        <c:axPos val="b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26817024"/>
        <c:crosses val="autoZero"/>
        <c:auto val="1"/>
        <c:lblAlgn val="ctr"/>
        <c:lblOffset val="100"/>
      </c:catAx>
      <c:valAx>
        <c:axId val="126817024"/>
        <c:scaling>
          <c:orientation val="minMax"/>
        </c:scaling>
        <c:delete val="1"/>
        <c:axPos val="l"/>
        <c:numFmt formatCode="0.00" sourceLinked="1"/>
        <c:tickLblPos val="nextTo"/>
        <c:crossAx val="126786560"/>
        <c:crosses val="autoZero"/>
        <c:crossBetween val="between"/>
      </c:valAx>
    </c:plotArea>
    <c:legend>
      <c:legendPos val="r"/>
      <c:legendEntry>
        <c:idx val="1"/>
        <c:delete val="1"/>
      </c:legendEntry>
      <c:legendEntry>
        <c:idx val="3"/>
        <c:delete val="1"/>
      </c:legendEntry>
      <c:layout>
        <c:manualLayout>
          <c:xMode val="edge"/>
          <c:yMode val="edge"/>
          <c:x val="1.5347112860892369E-2"/>
          <c:y val="5.7622484689414336E-3"/>
          <c:w val="0.97631955380577462"/>
          <c:h val="0.19217884222805373"/>
        </c:manualLayout>
      </c:layout>
      <c:txPr>
        <a:bodyPr/>
        <a:lstStyle/>
        <a:p>
          <a:pPr>
            <a:defRPr lang="en-US"/>
          </a:pPr>
          <a:endParaRPr lang="en-US"/>
        </a:p>
      </c:txPr>
    </c:legend>
    <c:plotVisOnly val="1"/>
  </c:chart>
  <c:txPr>
    <a:bodyPr/>
    <a:lstStyle/>
    <a:p>
      <a:pPr>
        <a:defRPr sz="1400" b="1"/>
      </a:pPr>
      <a:endParaRPr lang="en-US"/>
    </a:p>
  </c:txPr>
  <c:externalData r:id="rId1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IN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dPt>
            <c:idx val="1"/>
            <c:spPr>
              <a:solidFill>
                <a:schemeClr val="accent2"/>
              </a:solidFill>
            </c:spPr>
          </c:dPt>
          <c:dPt>
            <c:idx val="2"/>
            <c:spPr>
              <a:solidFill>
                <a:schemeClr val="accent3"/>
              </a:solidFill>
            </c:spPr>
          </c:dPt>
          <c:dPt>
            <c:idx val="3"/>
            <c:spPr>
              <a:solidFill>
                <a:schemeClr val="accent4"/>
              </a:solidFill>
            </c:spPr>
          </c:dPt>
          <c:dPt>
            <c:idx val="4"/>
            <c:spPr>
              <a:solidFill>
                <a:schemeClr val="accent5"/>
              </a:solidFill>
            </c:spPr>
          </c:dPt>
          <c:dPt>
            <c:idx val="5"/>
            <c:spPr>
              <a:solidFill>
                <a:schemeClr val="accent6"/>
              </a:solidFill>
            </c:spPr>
          </c:dPt>
          <c:dPt>
            <c:idx val="6"/>
            <c:spPr>
              <a:solidFill>
                <a:srgbClr val="0070C0"/>
              </a:solidFill>
            </c:spPr>
          </c:dPt>
          <c:dLbls>
            <c:dLbl>
              <c:idx val="0"/>
              <c:layout>
                <c:manualLayout>
                  <c:x val="1.5432098765432122E-3"/>
                  <c:y val="-2.0378457059679791E-2"/>
                </c:manualLayout>
              </c:layout>
              <c:showVal val="1"/>
            </c:dLbl>
            <c:dLbl>
              <c:idx val="1"/>
              <c:layout>
                <c:manualLayout>
                  <c:x val="-1.5432098765432408E-3"/>
                  <c:y val="-5.822416302765648E-3"/>
                </c:manualLayout>
              </c:layout>
              <c:showVal val="1"/>
            </c:dLbl>
            <c:dLbl>
              <c:idx val="2"/>
              <c:layout>
                <c:manualLayout>
                  <c:x val="-4.6296296296296346E-3"/>
                  <c:y val="-3.2023289665211091E-2"/>
                </c:manualLayout>
              </c:layout>
              <c:showVal val="1"/>
            </c:dLbl>
            <c:dLbl>
              <c:idx val="3"/>
              <c:layout>
                <c:manualLayout>
                  <c:x val="6.1728395061728964E-3"/>
                  <c:y val="-3.2023289665211091E-2"/>
                </c:manualLayout>
              </c:layout>
              <c:showVal val="1"/>
            </c:dLbl>
            <c:dLbl>
              <c:idx val="4"/>
              <c:layout>
                <c:manualLayout>
                  <c:x val="-4.6296296296296346E-3"/>
                  <c:y val="-4.6579330422125177E-2"/>
                </c:manualLayout>
              </c:layout>
              <c:showVal val="1"/>
            </c:dLbl>
            <c:dLbl>
              <c:idx val="5"/>
              <c:layout>
                <c:manualLayout>
                  <c:x val="4.6296296296296346E-3"/>
                  <c:y val="-1.7467248908296932E-2"/>
                </c:manualLayout>
              </c:layout>
              <c:showVal val="1"/>
            </c:dLbl>
            <c:dLbl>
              <c:idx val="6"/>
              <c:layout>
                <c:manualLayout>
                  <c:x val="1.2345679012345692E-2"/>
                  <c:y val="-2.6200873362445438E-2"/>
                </c:manualLayout>
              </c:layout>
              <c:showVal val="1"/>
            </c:dLbl>
            <c:txPr>
              <a:bodyPr/>
              <a:lstStyle/>
              <a:p>
                <a:pPr>
                  <a:defRPr lang="en-US"/>
                </a:pPr>
                <a:endParaRPr lang="en-US"/>
              </a:p>
            </c:txPr>
            <c:showVal val="1"/>
          </c:dLbls>
          <c:cat>
            <c:strRef>
              <c:f>'Requirement of Kit. rep.  (3)'!$C$22:$C$28</c:f>
              <c:strCache>
                <c:ptCount val="7"/>
                <c:pt idx="0">
                  <c:v>No. of Kitchens constructed prior to FY 2009-10</c:v>
                </c:pt>
                <c:pt idx="1">
                  <c:v>Sanction 2019-20 but Allocation Not Received </c:v>
                </c:pt>
                <c:pt idx="2">
                  <c:v>Amount in Lakhs </c:v>
                </c:pt>
                <c:pt idx="3">
                  <c:v>Proposal of 2020-21</c:v>
                </c:pt>
                <c:pt idx="4">
                  <c:v>Amount in Lakhs </c:v>
                </c:pt>
                <c:pt idx="5">
                  <c:v>Total Unit</c:v>
                </c:pt>
                <c:pt idx="6">
                  <c:v>Total Amount in Lakhs </c:v>
                </c:pt>
              </c:strCache>
            </c:strRef>
          </c:cat>
          <c:val>
            <c:numRef>
              <c:f>'Requirement of Kit. rep.  (3)'!$D$22:$D$28</c:f>
              <c:numCache>
                <c:formatCode>General</c:formatCode>
                <c:ptCount val="7"/>
                <c:pt idx="0">
                  <c:v>58855</c:v>
                </c:pt>
                <c:pt idx="1">
                  <c:v>31267</c:v>
                </c:pt>
                <c:pt idx="2">
                  <c:v>3126.7</c:v>
                </c:pt>
                <c:pt idx="3">
                  <c:v>20591</c:v>
                </c:pt>
                <c:pt idx="4">
                  <c:v>2059.1</c:v>
                </c:pt>
                <c:pt idx="5">
                  <c:v>51858</c:v>
                </c:pt>
                <c:pt idx="6">
                  <c:v>5185.8</c:v>
                </c:pt>
              </c:numCache>
            </c:numRef>
          </c:val>
        </c:ser>
        <c:shape val="cylinder"/>
        <c:axId val="128297600"/>
        <c:axId val="128303488"/>
        <c:axId val="0"/>
      </c:bar3DChart>
      <c:catAx>
        <c:axId val="128297600"/>
        <c:scaling>
          <c:orientation val="minMax"/>
        </c:scaling>
        <c:axPos val="b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28303488"/>
        <c:crosses val="autoZero"/>
        <c:auto val="1"/>
        <c:lblAlgn val="ctr"/>
        <c:lblOffset val="100"/>
      </c:catAx>
      <c:valAx>
        <c:axId val="128303488"/>
        <c:scaling>
          <c:orientation val="minMax"/>
        </c:scaling>
        <c:delete val="1"/>
        <c:axPos val="l"/>
        <c:numFmt formatCode="General" sourceLinked="1"/>
        <c:tickLblPos val="nextTo"/>
        <c:crossAx val="128297600"/>
        <c:crosses val="autoZero"/>
        <c:crossBetween val="between"/>
      </c:valAx>
    </c:plotArea>
    <c:plotVisOnly val="1"/>
  </c:chart>
  <c:txPr>
    <a:bodyPr/>
    <a:lstStyle/>
    <a:p>
      <a:pPr>
        <a:defRPr sz="1200" b="1"/>
      </a:pPr>
      <a:endParaRPr lang="en-US"/>
    </a:p>
  </c:txPr>
  <c:externalData r:id="rId1"/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IN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dPt>
            <c:idx val="1"/>
            <c:spPr>
              <a:solidFill>
                <a:schemeClr val="accent2"/>
              </a:solidFill>
            </c:spPr>
          </c:dPt>
          <c:dPt>
            <c:idx val="2"/>
            <c:spPr>
              <a:solidFill>
                <a:schemeClr val="accent3"/>
              </a:solidFill>
            </c:spPr>
          </c:dPt>
          <c:dPt>
            <c:idx val="3"/>
            <c:spPr>
              <a:solidFill>
                <a:schemeClr val="accent4"/>
              </a:solidFill>
            </c:spPr>
          </c:dPt>
          <c:dPt>
            <c:idx val="4"/>
            <c:spPr>
              <a:solidFill>
                <a:schemeClr val="accent5"/>
              </a:solidFill>
            </c:spPr>
          </c:dPt>
          <c:dPt>
            <c:idx val="5"/>
            <c:spPr>
              <a:solidFill>
                <a:schemeClr val="accent6"/>
              </a:solidFill>
            </c:spPr>
          </c:dPt>
          <c:dLbls>
            <c:dLbl>
              <c:idx val="0"/>
              <c:layout>
                <c:manualLayout>
                  <c:x val="1.0703363914373088E-2"/>
                  <c:y val="-2.4590163934426229E-2"/>
                </c:manualLayout>
              </c:layout>
              <c:showVal val="1"/>
            </c:dLbl>
            <c:dLbl>
              <c:idx val="1"/>
              <c:layout>
                <c:manualLayout>
                  <c:x val="3.0579835777408615E-3"/>
                  <c:y val="-2.1857923497267808E-2"/>
                </c:manualLayout>
              </c:layout>
              <c:showVal val="1"/>
            </c:dLbl>
            <c:dLbl>
              <c:idx val="2"/>
              <c:layout>
                <c:manualLayout>
                  <c:x val="7.6452599388379273E-3"/>
                  <c:y val="-2.4590163934426229E-2"/>
                </c:manualLayout>
              </c:layout>
              <c:showVal val="1"/>
            </c:dLbl>
            <c:dLbl>
              <c:idx val="3"/>
              <c:layout>
                <c:manualLayout>
                  <c:x val="1.5290519877675841E-3"/>
                  <c:y val="-3.5519125683060163E-2"/>
                </c:manualLayout>
              </c:layout>
              <c:showVal val="1"/>
            </c:dLbl>
            <c:dLbl>
              <c:idx val="4"/>
              <c:layout>
                <c:manualLayout>
                  <c:x val="-1.5290519877675841E-3"/>
                  <c:y val="-1.3661202185792349E-2"/>
                </c:manualLayout>
              </c:layout>
              <c:showVal val="1"/>
            </c:dLbl>
            <c:dLbl>
              <c:idx val="5"/>
              <c:layout>
                <c:manualLayout>
                  <c:x val="4.5871559633027525E-3"/>
                  <c:y val="-3.8251366120218601E-2"/>
                </c:manualLayout>
              </c:layout>
              <c:showVal val="1"/>
            </c:dLbl>
            <c:txPr>
              <a:bodyPr/>
              <a:lstStyle/>
              <a:p>
                <a:pPr>
                  <a:defRPr lang="en-US"/>
                </a:pPr>
                <a:endParaRPr lang="en-US"/>
              </a:p>
            </c:txPr>
            <c:showVal val="1"/>
          </c:dLbls>
          <c:cat>
            <c:strRef>
              <c:f>'Requirement  Kitchen KD'!$B$21:$B$26</c:f>
              <c:strCache>
                <c:ptCount val="6"/>
                <c:pt idx="0">
                  <c:v>Sanction 2019-20 but Allocation Not Received </c:v>
                </c:pt>
                <c:pt idx="1">
                  <c:v>Amount Required (In Lakhs)</c:v>
                </c:pt>
                <c:pt idx="2">
                  <c:v>Proposal  of 2020-21</c:v>
                </c:pt>
                <c:pt idx="3">
                  <c:v>Amount Required (In Lakhs)</c:v>
                </c:pt>
                <c:pt idx="4">
                  <c:v>Total Unit </c:v>
                </c:pt>
                <c:pt idx="5">
                  <c:v>Total Amount Required (In Lakhs)</c:v>
                </c:pt>
              </c:strCache>
            </c:strRef>
          </c:cat>
          <c:val>
            <c:numRef>
              <c:f>'Requirement  Kitchen KD'!$C$21:$C$26</c:f>
              <c:numCache>
                <c:formatCode>0.00</c:formatCode>
                <c:ptCount val="6"/>
                <c:pt idx="0" formatCode="General">
                  <c:v>19028</c:v>
                </c:pt>
                <c:pt idx="1">
                  <c:v>6977.88</c:v>
                </c:pt>
                <c:pt idx="2" formatCode="General">
                  <c:v>42638</c:v>
                </c:pt>
                <c:pt idx="3">
                  <c:v>5410.25</c:v>
                </c:pt>
                <c:pt idx="4" formatCode="General">
                  <c:v>61666</c:v>
                </c:pt>
                <c:pt idx="5" formatCode="General">
                  <c:v>12388.130000000006</c:v>
                </c:pt>
              </c:numCache>
            </c:numRef>
          </c:val>
        </c:ser>
        <c:shape val="cylinder"/>
        <c:axId val="128547456"/>
        <c:axId val="128553344"/>
        <c:axId val="0"/>
      </c:bar3DChart>
      <c:catAx>
        <c:axId val="128547456"/>
        <c:scaling>
          <c:orientation val="minMax"/>
        </c:scaling>
        <c:axPos val="b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28553344"/>
        <c:crosses val="autoZero"/>
        <c:auto val="1"/>
        <c:lblAlgn val="ctr"/>
        <c:lblOffset val="100"/>
      </c:catAx>
      <c:valAx>
        <c:axId val="128553344"/>
        <c:scaling>
          <c:orientation val="minMax"/>
        </c:scaling>
        <c:delete val="1"/>
        <c:axPos val="l"/>
        <c:numFmt formatCode="General" sourceLinked="1"/>
        <c:tickLblPos val="nextTo"/>
        <c:crossAx val="128547456"/>
        <c:crosses val="autoZero"/>
        <c:crossBetween val="between"/>
      </c:valAx>
    </c:plotArea>
    <c:plotVisOnly val="1"/>
  </c:chart>
  <c:txPr>
    <a:bodyPr/>
    <a:lstStyle/>
    <a:p>
      <a:pPr>
        <a:defRPr sz="1400" b="1"/>
      </a:pPr>
      <a:endParaRPr lang="en-US"/>
    </a:p>
  </c:txPr>
  <c:externalData r:id="rId1"/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IN"/>
  <c:chart>
    <c:view3D>
      <c:rAngAx val="1"/>
    </c:view3D>
    <c:plotArea>
      <c:layout>
        <c:manualLayout>
          <c:layoutTarget val="inner"/>
          <c:xMode val="edge"/>
          <c:yMode val="edge"/>
          <c:x val="1.7670682730923693E-2"/>
          <c:y val="5.0925925925925923E-2"/>
          <c:w val="0.96465863453815792"/>
          <c:h val="0.73815873269648924"/>
        </c:manualLayout>
      </c:layout>
      <c:bar3DChart>
        <c:barDir val="col"/>
        <c:grouping val="clustered"/>
        <c:varyColors val="1"/>
        <c:ser>
          <c:idx val="0"/>
          <c:order val="0"/>
          <c:dPt>
            <c:idx val="6"/>
            <c:spPr>
              <a:solidFill>
                <a:srgbClr val="FF0000"/>
              </a:solidFill>
            </c:spPr>
          </c:dPt>
          <c:dPt>
            <c:idx val="7"/>
            <c:spPr>
              <a:solidFill>
                <a:srgbClr val="FFC000"/>
              </a:solidFill>
            </c:spPr>
          </c:dPt>
          <c:dPt>
            <c:idx val="8"/>
            <c:spPr>
              <a:solidFill>
                <a:srgbClr val="00B050"/>
              </a:solidFill>
            </c:spPr>
          </c:dPt>
          <c:dPt>
            <c:idx val="9"/>
            <c:spPr>
              <a:solidFill>
                <a:schemeClr val="tx1">
                  <a:lumMod val="50000"/>
                  <a:lumOff val="50000"/>
                </a:schemeClr>
              </a:solidFill>
            </c:spPr>
          </c:dPt>
          <c:dPt>
            <c:idx val="10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11"/>
            <c:spPr>
              <a:solidFill>
                <a:srgbClr val="002060"/>
              </a:solidFill>
            </c:spPr>
          </c:dPt>
          <c:dLbls>
            <c:dLbl>
              <c:idx val="0"/>
              <c:layout>
                <c:manualLayout>
                  <c:x val="-4.5045045045045053E-3"/>
                  <c:y val="-1.9444444444444445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47.61</a:t>
                    </a:r>
                    <a:endParaRPr lang="en-US" b="1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-1.5015015015015071E-3"/>
                  <c:y val="-1.9444444444444445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1.40</a:t>
                    </a:r>
                    <a:endParaRPr lang="en-US" b="1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4.5045045045045053E-3"/>
                  <c:y val="-5.5555555555555558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3304.74</a:t>
                    </a:r>
                    <a:endParaRPr lang="en-US" b="1" dirty="0"/>
                  </a:p>
                </c:rich>
              </c:tx>
              <c:showVal val="1"/>
            </c:dLbl>
            <c:dLbl>
              <c:idx val="3"/>
              <c:layout>
                <c:manualLayout>
                  <c:x val="6.0060060060060094E-3"/>
                  <c:y val="-1.6666666666666621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57092.84</a:t>
                    </a:r>
                    <a:endParaRPr lang="en-US" b="1" dirty="0"/>
                  </a:p>
                </c:rich>
              </c:tx>
              <c:showVal val="1"/>
            </c:dLbl>
            <c:dLbl>
              <c:idx val="4"/>
              <c:tx>
                <c:rich>
                  <a:bodyPr/>
                  <a:lstStyle/>
                  <a:p>
                    <a:r>
                      <a:rPr lang="en-US" b="1" smtClean="0"/>
                      <a:t>2104.72</a:t>
                    </a:r>
                    <a:endParaRPr lang="en-US" b="1" dirty="0"/>
                  </a:p>
                </c:rich>
              </c:tx>
              <c:showVal val="1"/>
            </c:dLbl>
            <c:dLbl>
              <c:idx val="5"/>
              <c:layout>
                <c:manualLayout>
                  <c:x val="-6.0060060060060094E-3"/>
                  <c:y val="-2.7777777777777936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43625.00</a:t>
                    </a:r>
                    <a:endParaRPr lang="en-US" b="1" dirty="0"/>
                  </a:p>
                </c:rich>
              </c:tx>
              <c:showVal val="1"/>
            </c:dLbl>
            <c:dLbl>
              <c:idx val="6"/>
              <c:layout>
                <c:manualLayout>
                  <c:x val="4.5045045045045053E-3"/>
                  <c:y val="-1.1111111111111125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1812.79</a:t>
                    </a:r>
                    <a:endParaRPr lang="en-US" b="1" dirty="0"/>
                  </a:p>
                </c:rich>
              </c:tx>
              <c:showVal val="1"/>
            </c:dLbl>
            <c:dLbl>
              <c:idx val="7"/>
              <c:layout>
                <c:manualLayout>
                  <c:x val="3.0030030030030051E-3"/>
                  <c:y val="-1.6666666666666701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7150.40</a:t>
                    </a:r>
                    <a:endParaRPr lang="en-US" b="1" dirty="0"/>
                  </a:p>
                </c:rich>
              </c:tx>
              <c:showVal val="1"/>
            </c:dLbl>
            <c:dLbl>
              <c:idx val="8"/>
              <c:layout>
                <c:manualLayout>
                  <c:x val="0"/>
                  <c:y val="-8.3333333333333367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5410.25</a:t>
                    </a:r>
                    <a:endParaRPr lang="en-US" b="1" dirty="0"/>
                  </a:p>
                </c:rich>
              </c:tx>
              <c:showVal val="1"/>
            </c:dLbl>
            <c:dLbl>
              <c:idx val="9"/>
              <c:layout>
                <c:manualLayout>
                  <c:x val="7.3502388827637235E-3"/>
                  <c:y val="-1.388888888888897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120500.74</a:t>
                    </a:r>
                    <a:endParaRPr lang="en-US" b="1" dirty="0"/>
                  </a:p>
                </c:rich>
              </c:tx>
              <c:showVal val="1"/>
            </c:dLbl>
            <c:dLbl>
              <c:idx val="10"/>
              <c:layout>
                <c:manualLayout>
                  <c:x val="1.5015015015013935E-3"/>
                  <c:y val="-2.5641025641025719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6025.04</a:t>
                    </a:r>
                    <a:endParaRPr lang="en-US" b="1" dirty="0"/>
                  </a:p>
                </c:rich>
              </c:tx>
              <c:showVal val="1"/>
            </c:dLbl>
            <c:dLbl>
              <c:idx val="11"/>
              <c:layout>
                <c:manualLayout>
                  <c:x val="3.0030030030031192E-3"/>
                  <c:y val="-1.3889107611548613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126525.78</a:t>
                    </a:r>
                    <a:endParaRPr lang="en-US" b="1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lang="en-US"/>
                </a:pPr>
                <a:endParaRPr lang="en-US"/>
              </a:p>
            </c:txPr>
            <c:showVal val="1"/>
          </c:dLbls>
          <c:cat>
            <c:strRef>
              <c:f>'Proposal For  2019-20'!$B$13:$B$24</c:f>
              <c:strCache>
                <c:ptCount val="12"/>
                <c:pt idx="0">
                  <c:v>No of Students</c:v>
                </c:pt>
                <c:pt idx="1">
                  <c:v>Foodgrain</c:v>
                </c:pt>
                <c:pt idx="2">
                  <c:v>Cost F.G.</c:v>
                </c:pt>
                <c:pt idx="3">
                  <c:v>Cooking Cost </c:v>
                </c:pt>
                <c:pt idx="4">
                  <c:v>T.A.</c:v>
                </c:pt>
                <c:pt idx="5">
                  <c:v>CCH Honararium</c:v>
                </c:pt>
                <c:pt idx="6">
                  <c:v>MME</c:v>
                </c:pt>
                <c:pt idx="7">
                  <c:v>Kitchen-cum-Store &amp; Repair </c:v>
                </c:pt>
                <c:pt idx="8">
                  <c:v>Kitchen Devices</c:v>
                </c:pt>
                <c:pt idx="9">
                  <c:v>Amount Required</c:v>
                </c:pt>
                <c:pt idx="10">
                  <c:v>Flexi Fund 5% </c:v>
                </c:pt>
                <c:pt idx="11">
                  <c:v>Total Amount Required</c:v>
                </c:pt>
              </c:strCache>
            </c:strRef>
          </c:cat>
          <c:val>
            <c:numRef>
              <c:f>'Proposal For  2019-20'!$C$13:$C$24</c:f>
              <c:numCache>
                <c:formatCode>0.00</c:formatCode>
                <c:ptCount val="12"/>
                <c:pt idx="0">
                  <c:v>48.65</c:v>
                </c:pt>
                <c:pt idx="1">
                  <c:v>1.43</c:v>
                </c:pt>
                <c:pt idx="2" formatCode="0">
                  <c:v>3378</c:v>
                </c:pt>
                <c:pt idx="3" formatCode="0">
                  <c:v>62381</c:v>
                </c:pt>
                <c:pt idx="4" formatCode="0">
                  <c:v>2153</c:v>
                </c:pt>
                <c:pt idx="5" formatCode="0">
                  <c:v>48543</c:v>
                </c:pt>
                <c:pt idx="6" formatCode="0">
                  <c:v>1873</c:v>
                </c:pt>
                <c:pt idx="7" formatCode="0">
                  <c:v>9078</c:v>
                </c:pt>
                <c:pt idx="8" formatCode="0">
                  <c:v>2553.1999999999998</c:v>
                </c:pt>
                <c:pt idx="9" formatCode="0">
                  <c:v>129959</c:v>
                </c:pt>
                <c:pt idx="10" formatCode="0">
                  <c:v>6498</c:v>
                </c:pt>
                <c:pt idx="11" formatCode="0">
                  <c:v>136457</c:v>
                </c:pt>
              </c:numCache>
            </c:numRef>
          </c:val>
        </c:ser>
        <c:shape val="cylinder"/>
        <c:axId val="128671104"/>
        <c:axId val="128672896"/>
        <c:axId val="0"/>
      </c:bar3DChart>
      <c:catAx>
        <c:axId val="128671104"/>
        <c:scaling>
          <c:orientation val="minMax"/>
        </c:scaling>
        <c:axPos val="b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28672896"/>
        <c:crosses val="autoZero"/>
        <c:auto val="1"/>
        <c:lblAlgn val="ctr"/>
        <c:lblOffset val="100"/>
      </c:catAx>
      <c:valAx>
        <c:axId val="128672896"/>
        <c:scaling>
          <c:orientation val="minMax"/>
        </c:scaling>
        <c:delete val="1"/>
        <c:axPos val="l"/>
        <c:numFmt formatCode="0.00" sourceLinked="1"/>
        <c:tickLblPos val="nextTo"/>
        <c:crossAx val="128671104"/>
        <c:crosses val="autoZero"/>
        <c:crossBetween val="between"/>
      </c:valAx>
    </c:plotArea>
    <c:plotVisOnly val="1"/>
  </c:chart>
  <c:txPr>
    <a:bodyPr/>
    <a:lstStyle/>
    <a:p>
      <a:pPr>
        <a:defRPr sz="1000"/>
      </a:pPr>
      <a:endParaRPr lang="en-US"/>
    </a:p>
  </c:txPr>
  <c:externalData r:id="rId1"/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IN"/>
  <c:chart>
    <c:view3D>
      <c:rAngAx val="1"/>
    </c:view3D>
    <c:plotArea>
      <c:layout/>
      <c:bar3DChart>
        <c:barDir val="col"/>
        <c:grouping val="clustered"/>
        <c:varyColors val="1"/>
        <c:ser>
          <c:idx val="0"/>
          <c:order val="0"/>
          <c:dLbls>
            <c:dLbl>
              <c:idx val="0"/>
              <c:layout>
                <c:manualLayout>
                  <c:x val="0"/>
                  <c:y val="-3.2407407407407607E-2"/>
                </c:manualLayout>
              </c:layout>
              <c:showVal val="1"/>
            </c:dLbl>
            <c:dLbl>
              <c:idx val="1"/>
              <c:layout>
                <c:manualLayout>
                  <c:x val="-4.1571704189453565E-17"/>
                  <c:y val="-4.1666666666666567E-2"/>
                </c:manualLayout>
              </c:layout>
              <c:showVal val="1"/>
            </c:dLbl>
            <c:dLbl>
              <c:idx val="2"/>
              <c:layout>
                <c:manualLayout>
                  <c:x val="0"/>
                  <c:y val="-5.5555555555555643E-2"/>
                </c:manualLayout>
              </c:layout>
              <c:showVal val="1"/>
            </c:dLbl>
            <c:dLbl>
              <c:idx val="3"/>
              <c:layout>
                <c:manualLayout>
                  <c:x val="6.8027210884353834E-3"/>
                  <c:y val="-2.7777777777778054E-2"/>
                </c:manualLayout>
              </c:layout>
              <c:showVal val="1"/>
            </c:dLbl>
            <c:dLbl>
              <c:idx val="4"/>
              <c:layout>
                <c:manualLayout>
                  <c:x val="-2.2675736961451408E-3"/>
                  <c:y val="-4.1666666666666761E-2"/>
                </c:manualLayout>
              </c:layout>
              <c:showVal val="1"/>
            </c:dLbl>
            <c:dLbl>
              <c:idx val="5"/>
              <c:layout>
                <c:manualLayout>
                  <c:x val="1.5290519877675841E-2"/>
                  <c:y val="-2.9570104140208268E-2"/>
                </c:manualLayout>
              </c:layout>
              <c:showVal val="1"/>
            </c:dLbl>
            <c:txPr>
              <a:bodyPr/>
              <a:lstStyle/>
              <a:p>
                <a:pPr>
                  <a:defRPr lang="en-US"/>
                </a:pPr>
                <a:endParaRPr lang="en-US"/>
              </a:p>
            </c:txPr>
            <c:showVal val="1"/>
          </c:dLbls>
          <c:cat>
            <c:strRef>
              <c:f>'Flexi Fund chikki'!$B$23:$B$28</c:f>
              <c:strCache>
                <c:ptCount val="6"/>
                <c:pt idx="0">
                  <c:v>No. of Malnourished Blocks </c:v>
                </c:pt>
                <c:pt idx="1">
                  <c:v>No. of Tribal Blocks </c:v>
                </c:pt>
                <c:pt idx="2">
                  <c:v>Student Enrollment </c:v>
                </c:pt>
                <c:pt idx="3">
                  <c:v>72% Avg. Attendance </c:v>
                </c:pt>
                <c:pt idx="4">
                  <c:v>Chikki Quantity KG (For 127 days)</c:v>
                </c:pt>
                <c:pt idx="5">
                  <c:v>Required Fund (in Lakhs)</c:v>
                </c:pt>
              </c:strCache>
            </c:strRef>
          </c:cat>
          <c:val>
            <c:numRef>
              <c:f>'Flexi Fund chikki'!$C$23:$C$28</c:f>
              <c:numCache>
                <c:formatCode>General</c:formatCode>
                <c:ptCount val="6"/>
                <c:pt idx="0">
                  <c:v>75</c:v>
                </c:pt>
                <c:pt idx="1">
                  <c:v>64</c:v>
                </c:pt>
                <c:pt idx="2">
                  <c:v>1881543</c:v>
                </c:pt>
                <c:pt idx="3">
                  <c:v>1354711</c:v>
                </c:pt>
                <c:pt idx="4" formatCode="0">
                  <c:v>4301207</c:v>
                </c:pt>
                <c:pt idx="5" formatCode="0.00">
                  <c:v>8172.3</c:v>
                </c:pt>
              </c:numCache>
            </c:numRef>
          </c:val>
        </c:ser>
        <c:shape val="cylinder"/>
        <c:axId val="128607360"/>
        <c:axId val="128608896"/>
        <c:axId val="0"/>
      </c:bar3DChart>
      <c:catAx>
        <c:axId val="12860736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28608896"/>
        <c:crosses val="autoZero"/>
        <c:auto val="1"/>
        <c:lblAlgn val="ctr"/>
        <c:lblOffset val="100"/>
      </c:catAx>
      <c:valAx>
        <c:axId val="128608896"/>
        <c:scaling>
          <c:orientation val="minMax"/>
        </c:scaling>
        <c:delete val="1"/>
        <c:axPos val="l"/>
        <c:numFmt formatCode="General" sourceLinked="1"/>
        <c:tickLblPos val="nextTo"/>
        <c:crossAx val="128607360"/>
        <c:crosses val="autoZero"/>
        <c:crossBetween val="between"/>
      </c:valAx>
      <c:spPr>
        <a:noFill/>
        <a:ln w="25400">
          <a:noFill/>
        </a:ln>
      </c:spPr>
    </c:plotArea>
    <c:plotVisOnly val="1"/>
  </c:chart>
  <c:txPr>
    <a:bodyPr/>
    <a:lstStyle/>
    <a:p>
      <a:pPr>
        <a:defRPr sz="1400" b="1"/>
      </a:pPr>
      <a:endParaRPr lang="en-US"/>
    </a:p>
  </c:txPr>
  <c:externalData r:id="rId1"/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IN"/>
  <c:chart>
    <c:view3D>
      <c:rAngAx val="1"/>
    </c:view3D>
    <c:plotArea>
      <c:layout/>
      <c:bar3DChart>
        <c:barDir val="col"/>
        <c:grouping val="clustered"/>
        <c:varyColors val="1"/>
        <c:ser>
          <c:idx val="0"/>
          <c:order val="0"/>
          <c:dLbls>
            <c:dLbl>
              <c:idx val="0"/>
              <c:layout>
                <c:manualLayout>
                  <c:x val="0"/>
                  <c:y val="-3.2407407407407628E-2"/>
                </c:manualLayout>
              </c:layout>
              <c:showVal val="1"/>
            </c:dLbl>
            <c:dLbl>
              <c:idx val="1"/>
              <c:layout>
                <c:manualLayout>
                  <c:x val="-4.1571704189453645E-17"/>
                  <c:y val="-4.1666666666666567E-2"/>
                </c:manualLayout>
              </c:layout>
              <c:showVal val="1"/>
            </c:dLbl>
            <c:dLbl>
              <c:idx val="2"/>
              <c:layout>
                <c:manualLayout>
                  <c:x val="0"/>
                  <c:y val="-5.5555555555555643E-2"/>
                </c:manualLayout>
              </c:layout>
              <c:showVal val="1"/>
            </c:dLbl>
            <c:dLbl>
              <c:idx val="3"/>
              <c:layout>
                <c:manualLayout>
                  <c:x val="6.8027210884353834E-3"/>
                  <c:y val="-2.7777777777778092E-2"/>
                </c:manualLayout>
              </c:layout>
              <c:showVal val="1"/>
            </c:dLbl>
            <c:dLbl>
              <c:idx val="4"/>
              <c:layout>
                <c:manualLayout>
                  <c:x val="-2.2675736961451434E-3"/>
                  <c:y val="-4.1666666666666761E-2"/>
                </c:manualLayout>
              </c:layout>
              <c:showVal val="1"/>
            </c:dLbl>
            <c:txPr>
              <a:bodyPr/>
              <a:lstStyle/>
              <a:p>
                <a:pPr>
                  <a:defRPr lang="en-US"/>
                </a:pPr>
                <a:endParaRPr lang="en-US"/>
              </a:p>
            </c:txPr>
            <c:showVal val="1"/>
          </c:dLbls>
          <c:cat>
            <c:strRef>
              <c:f>'Flexi Fund SNG-Cook Training)'!$B$23:$B$27</c:f>
              <c:strCache>
                <c:ptCount val="5"/>
                <c:pt idx="0">
                  <c:v>Kitchen Garden </c:v>
                </c:pt>
                <c:pt idx="1">
                  <c:v>Amount in Lakh</c:v>
                </c:pt>
                <c:pt idx="2">
                  <c:v>CCH  Kit in Lakh</c:v>
                </c:pt>
                <c:pt idx="3">
                  <c:v>Amount in Lakh</c:v>
                </c:pt>
                <c:pt idx="4">
                  <c:v>Total Amount in Lakh</c:v>
                </c:pt>
              </c:strCache>
            </c:strRef>
          </c:cat>
          <c:val>
            <c:numRef>
              <c:f>'Flexi Fund SNG-Cook Training)'!$C$23:$C$27</c:f>
              <c:numCache>
                <c:formatCode>0.00</c:formatCode>
                <c:ptCount val="5"/>
                <c:pt idx="0" formatCode="General">
                  <c:v>9012</c:v>
                </c:pt>
                <c:pt idx="1">
                  <c:v>451</c:v>
                </c:pt>
                <c:pt idx="2" formatCode="General">
                  <c:v>2.1800000000000002</c:v>
                </c:pt>
                <c:pt idx="3">
                  <c:v>1478</c:v>
                </c:pt>
                <c:pt idx="4">
                  <c:v>1929</c:v>
                </c:pt>
              </c:numCache>
            </c:numRef>
          </c:val>
        </c:ser>
        <c:shape val="cylinder"/>
        <c:axId val="128646144"/>
        <c:axId val="128725760"/>
        <c:axId val="0"/>
      </c:bar3DChart>
      <c:catAx>
        <c:axId val="12864614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28725760"/>
        <c:crosses val="autoZero"/>
        <c:auto val="1"/>
        <c:lblAlgn val="ctr"/>
        <c:lblOffset val="100"/>
      </c:catAx>
      <c:valAx>
        <c:axId val="128725760"/>
        <c:scaling>
          <c:orientation val="minMax"/>
        </c:scaling>
        <c:delete val="1"/>
        <c:axPos val="l"/>
        <c:numFmt formatCode="General" sourceLinked="1"/>
        <c:tickLblPos val="nextTo"/>
        <c:crossAx val="128646144"/>
        <c:crosses val="autoZero"/>
        <c:crossBetween val="between"/>
      </c:valAx>
      <c:spPr>
        <a:noFill/>
        <a:ln w="25400">
          <a:noFill/>
        </a:ln>
      </c:spPr>
    </c:plotArea>
    <c:plotVisOnly val="1"/>
  </c:chart>
  <c:txPr>
    <a:bodyPr/>
    <a:lstStyle/>
    <a:p>
      <a:pPr>
        <a:defRPr sz="1400" b="1"/>
      </a:pPr>
      <a:endParaRPr lang="en-US"/>
    </a:p>
  </c:txPr>
  <c:externalData r:id="rId1"/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IN"/>
  <c:chart>
    <c:view3D>
      <c:rAngAx val="1"/>
    </c:view3D>
    <c:floor>
      <c:spPr>
        <a:noFill/>
        <a:ln w="9525">
          <a:noFill/>
        </a:ln>
      </c:spPr>
    </c:floor>
    <c:plotArea>
      <c:layout>
        <c:manualLayout>
          <c:layoutTarget val="inner"/>
          <c:xMode val="edge"/>
          <c:yMode val="edge"/>
          <c:x val="1.5277777777777781E-2"/>
          <c:y val="3.2163742690058485E-2"/>
          <c:w val="0.96944444444444511"/>
          <c:h val="0.71024612055072067"/>
        </c:manualLayout>
      </c:layout>
      <c:bar3DChart>
        <c:barDir val="col"/>
        <c:grouping val="clustered"/>
        <c:ser>
          <c:idx val="2"/>
          <c:order val="2"/>
          <c:cat>
            <c:multiLvlStrRef>
              <c:f>'Kitchen Garden'!$B$23:$B$33</c:f>
            </c:multiLvlStrRef>
          </c:cat>
          <c:val>
            <c:numRef>
              <c:f>'Kitchen Garden'!$C$23:$C$33</c:f>
            </c:numRef>
          </c:val>
        </c:ser>
        <c:ser>
          <c:idx val="3"/>
          <c:order val="3"/>
          <c:spPr>
            <a:solidFill>
              <a:schemeClr val="tx2"/>
            </a:solidFill>
          </c:spPr>
          <c:cat>
            <c:multiLvlStrRef>
              <c:f>'Kitchen Garden'!$B$23:$B$33</c:f>
            </c:multiLvlStrRef>
          </c:cat>
          <c:val>
            <c:numRef>
              <c:f>'Kitchen Garden'!$D$23:$D$33</c:f>
            </c:numRef>
          </c:val>
        </c:ser>
        <c:ser>
          <c:idx val="0"/>
          <c:order val="0"/>
          <c:cat>
            <c:strRef>
              <c:f>'[PPT_DATA.xlsx]Kitchen Garden'!$B$23:$B$33</c:f>
              <c:strCache>
                <c:ptCount val="11"/>
                <c:pt idx="0">
                  <c:v>No of Institution</c:v>
                </c:pt>
                <c:pt idx="2">
                  <c:v>Possiblity of Developing Kichen Garden</c:v>
                </c:pt>
                <c:pt idx="4">
                  <c:v>Already Having Kitchen Garden</c:v>
                </c:pt>
                <c:pt idx="6">
                  <c:v>Kitchen Garden in Progress 2019-20</c:v>
                </c:pt>
                <c:pt idx="8">
                  <c:v>Proposed During 2020-21</c:v>
                </c:pt>
                <c:pt idx="10">
                  <c:v>Required Fund (In Lakhs) </c:v>
                </c:pt>
              </c:strCache>
            </c:strRef>
          </c:cat>
          <c:val>
            <c:numRef>
              <c:f>'[PPT_DATA.xlsx]Kitchen Garden'!$C$23:$C$33</c:f>
              <c:numCache>
                <c:formatCode>General</c:formatCode>
                <c:ptCount val="11"/>
              </c:numCache>
            </c:numRef>
          </c:val>
        </c:ser>
        <c:ser>
          <c:idx val="1"/>
          <c:order val="1"/>
          <c:dPt>
            <c:idx val="0"/>
            <c:spPr>
              <a:solidFill>
                <a:schemeClr val="tx2"/>
              </a:solidFill>
            </c:spPr>
          </c:dPt>
          <c:dPt>
            <c:idx val="2"/>
            <c:spPr>
              <a:solidFill>
                <a:schemeClr val="accent2"/>
              </a:solidFill>
            </c:spPr>
          </c:dPt>
          <c:dPt>
            <c:idx val="4"/>
            <c:spPr>
              <a:solidFill>
                <a:schemeClr val="accent3"/>
              </a:solidFill>
            </c:spPr>
          </c:dPt>
          <c:dPt>
            <c:idx val="6"/>
            <c:spPr>
              <a:solidFill>
                <a:schemeClr val="accent4"/>
              </a:solidFill>
            </c:spPr>
          </c:dPt>
          <c:dPt>
            <c:idx val="8"/>
            <c:spPr>
              <a:solidFill>
                <a:schemeClr val="accent5"/>
              </a:solidFill>
            </c:spPr>
          </c:dPt>
          <c:dPt>
            <c:idx val="10"/>
            <c:spPr>
              <a:solidFill>
                <a:schemeClr val="accent6"/>
              </a:solidFill>
            </c:spPr>
          </c:dPt>
          <c:dLbls>
            <c:dLbl>
              <c:idx val="10"/>
              <c:layout>
                <c:manualLayout>
                  <c:x val="2.7777777777777861E-3"/>
                  <c:y val="-2.3391812865497082E-2"/>
                </c:manualLayout>
              </c:layout>
              <c:showVal val="1"/>
            </c:dLbl>
            <c:txPr>
              <a:bodyPr/>
              <a:lstStyle/>
              <a:p>
                <a:pPr>
                  <a:defRPr lang="en-US"/>
                </a:pPr>
                <a:endParaRPr lang="en-US"/>
              </a:p>
            </c:txPr>
            <c:showVal val="1"/>
          </c:dLbls>
          <c:cat>
            <c:strRef>
              <c:f>'[PPT_DATA.xlsx]Kitchen Garden'!$B$23:$B$33</c:f>
              <c:strCache>
                <c:ptCount val="11"/>
                <c:pt idx="0">
                  <c:v>No of Institution</c:v>
                </c:pt>
                <c:pt idx="2">
                  <c:v>Possiblity of Developing Kichen Garden</c:v>
                </c:pt>
                <c:pt idx="4">
                  <c:v>Already Having Kitchen Garden</c:v>
                </c:pt>
                <c:pt idx="6">
                  <c:v>Kitchen Garden in Progress 2019-20</c:v>
                </c:pt>
                <c:pt idx="8">
                  <c:v>Proposed During 2020-21</c:v>
                </c:pt>
                <c:pt idx="10">
                  <c:v>Required Fund (In Lakhs) </c:v>
                </c:pt>
              </c:strCache>
            </c:strRef>
          </c:cat>
          <c:val>
            <c:numRef>
              <c:f>'[PPT_DATA.xlsx]Kitchen Garden'!$D$23:$D$33</c:f>
              <c:numCache>
                <c:formatCode>General</c:formatCode>
                <c:ptCount val="11"/>
                <c:pt idx="0">
                  <c:v>112908</c:v>
                </c:pt>
                <c:pt idx="2">
                  <c:v>18988</c:v>
                </c:pt>
                <c:pt idx="4">
                  <c:v>1998</c:v>
                </c:pt>
                <c:pt idx="6">
                  <c:v>9976</c:v>
                </c:pt>
                <c:pt idx="8">
                  <c:v>9012</c:v>
                </c:pt>
                <c:pt idx="10" formatCode="0.00">
                  <c:v>450.6</c:v>
                </c:pt>
              </c:numCache>
            </c:numRef>
          </c:val>
        </c:ser>
        <c:shape val="cylinder"/>
        <c:axId val="128805120"/>
        <c:axId val="128811008"/>
        <c:axId val="0"/>
      </c:bar3DChart>
      <c:catAx>
        <c:axId val="128805120"/>
        <c:scaling>
          <c:orientation val="minMax"/>
        </c:scaling>
        <c:axPos val="b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28811008"/>
        <c:crosses val="autoZero"/>
        <c:auto val="1"/>
        <c:lblAlgn val="ctr"/>
        <c:lblOffset val="100"/>
      </c:catAx>
      <c:valAx>
        <c:axId val="128811008"/>
        <c:scaling>
          <c:orientation val="minMax"/>
        </c:scaling>
        <c:delete val="1"/>
        <c:axPos val="l"/>
        <c:numFmt formatCode="General" sourceLinked="1"/>
        <c:tickLblPos val="nextTo"/>
        <c:crossAx val="128805120"/>
        <c:crosses val="autoZero"/>
        <c:crossBetween val="between"/>
      </c:valAx>
    </c:plotArea>
    <c:plotVisOnly val="1"/>
  </c:chart>
  <c:txPr>
    <a:bodyPr/>
    <a:lstStyle/>
    <a:p>
      <a:pPr>
        <a:defRPr sz="1200" b="1"/>
      </a:pPr>
      <a:endParaRPr lang="en-US"/>
    </a:p>
  </c:txPr>
  <c:externalData r:id="rId1"/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IN"/>
  <c:chart>
    <c:view3D>
      <c:rAngAx val="1"/>
    </c:view3D>
    <c:floor>
      <c:spPr>
        <a:noFill/>
        <a:ln w="9525">
          <a:noFill/>
        </a:ln>
      </c:spPr>
    </c:floor>
    <c:plotArea>
      <c:layout/>
      <c:bar3DChart>
        <c:barDir val="col"/>
        <c:grouping val="clustered"/>
        <c:ser>
          <c:idx val="0"/>
          <c:order val="0"/>
          <c:dPt>
            <c:idx val="1"/>
            <c:spPr>
              <a:solidFill>
                <a:schemeClr val="accent2"/>
              </a:solidFill>
            </c:spPr>
          </c:dPt>
          <c:dPt>
            <c:idx val="2"/>
            <c:spPr>
              <a:solidFill>
                <a:schemeClr val="accent3"/>
              </a:solidFill>
            </c:spPr>
          </c:dPt>
          <c:dPt>
            <c:idx val="3"/>
            <c:spPr>
              <a:solidFill>
                <a:schemeClr val="accent4"/>
              </a:solidFill>
            </c:spPr>
          </c:dPt>
          <c:dPt>
            <c:idx val="4"/>
            <c:spPr>
              <a:solidFill>
                <a:schemeClr val="accent5"/>
              </a:solidFill>
            </c:spPr>
          </c:dPt>
          <c:dPt>
            <c:idx val="5"/>
            <c:spPr>
              <a:solidFill>
                <a:schemeClr val="accent6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2.05761316872428E-3"/>
                  <c:y val="-4.6296296296296474E-2"/>
                </c:manualLayout>
              </c:layout>
              <c:showVal val="1"/>
            </c:dLbl>
            <c:dLbl>
              <c:idx val="1"/>
              <c:layout>
                <c:manualLayout>
                  <c:x val="1.0288065843621401E-2"/>
                  <c:y val="-3.2407407407407558E-2"/>
                </c:manualLayout>
              </c:layout>
              <c:showVal val="1"/>
            </c:dLbl>
            <c:dLbl>
              <c:idx val="2"/>
              <c:layout>
                <c:manualLayout>
                  <c:x val="6.1728395061728392E-3"/>
                  <c:y val="-2.3148148148148147E-2"/>
                </c:manualLayout>
              </c:layout>
              <c:showVal val="1"/>
            </c:dLbl>
            <c:dLbl>
              <c:idx val="3"/>
              <c:layout>
                <c:manualLayout>
                  <c:x val="4.11522633744856E-3"/>
                  <c:y val="-4.6296296296296474E-2"/>
                </c:manualLayout>
              </c:layout>
              <c:showVal val="1"/>
            </c:dLbl>
            <c:dLbl>
              <c:idx val="4"/>
              <c:layout>
                <c:manualLayout>
                  <c:x val="6.1728395061728392E-3"/>
                  <c:y val="-2.7777777777777964E-2"/>
                </c:manualLayout>
              </c:layout>
              <c:showVal val="1"/>
            </c:dLbl>
            <c:dLbl>
              <c:idx val="5"/>
              <c:layout>
                <c:manualLayout>
                  <c:x val="7.184362392363283E-3"/>
                  <c:y val="-3.0303030303030311E-2"/>
                </c:manualLayout>
              </c:layout>
              <c:showVal val="1"/>
            </c:dLbl>
            <c:txPr>
              <a:bodyPr/>
              <a:lstStyle/>
              <a:p>
                <a:pPr>
                  <a:defRPr lang="en-US"/>
                </a:pPr>
                <a:endParaRPr lang="en-US"/>
              </a:p>
            </c:txPr>
            <c:showVal val="1"/>
          </c:dLbls>
          <c:cat>
            <c:strRef>
              <c:f>LPG!$C$13:$C$18</c:f>
              <c:strCache>
                <c:ptCount val="6"/>
                <c:pt idx="0">
                  <c:v>Total Schools</c:v>
                </c:pt>
                <c:pt idx="1">
                  <c:v>Aided Madarsa schools </c:v>
                </c:pt>
                <c:pt idx="2">
                  <c:v>Schools Under Centralized kitchan</c:v>
                </c:pt>
                <c:pt idx="3">
                  <c:v>Unapproachable Schools </c:v>
                </c:pt>
                <c:pt idx="4">
                  <c:v>Total Target Govt. Schools for LPG</c:v>
                </c:pt>
                <c:pt idx="5">
                  <c:v>Schools Having LPG Connections </c:v>
                </c:pt>
              </c:strCache>
            </c:strRef>
          </c:cat>
          <c:val>
            <c:numRef>
              <c:f>LPG!$D$13:$D$18</c:f>
              <c:numCache>
                <c:formatCode>General</c:formatCode>
                <c:ptCount val="6"/>
                <c:pt idx="0">
                  <c:v>112908</c:v>
                </c:pt>
                <c:pt idx="1">
                  <c:v>682</c:v>
                </c:pt>
                <c:pt idx="2">
                  <c:v>3851</c:v>
                </c:pt>
                <c:pt idx="3">
                  <c:v>2316</c:v>
                </c:pt>
                <c:pt idx="4">
                  <c:v>106059</c:v>
                </c:pt>
                <c:pt idx="5">
                  <c:v>106059</c:v>
                </c:pt>
              </c:numCache>
            </c:numRef>
          </c:val>
        </c:ser>
        <c:shape val="cylinder"/>
        <c:axId val="128940288"/>
        <c:axId val="128946176"/>
        <c:axId val="0"/>
      </c:bar3DChart>
      <c:catAx>
        <c:axId val="128940288"/>
        <c:scaling>
          <c:orientation val="minMax"/>
        </c:scaling>
        <c:axPos val="b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28946176"/>
        <c:crosses val="autoZero"/>
        <c:auto val="1"/>
        <c:lblAlgn val="ctr"/>
        <c:lblOffset val="100"/>
      </c:catAx>
      <c:valAx>
        <c:axId val="128946176"/>
        <c:scaling>
          <c:orientation val="minMax"/>
        </c:scaling>
        <c:delete val="1"/>
        <c:axPos val="l"/>
        <c:numFmt formatCode="General" sourceLinked="1"/>
        <c:tickLblPos val="nextTo"/>
        <c:crossAx val="128940288"/>
        <c:crosses val="autoZero"/>
        <c:crossBetween val="between"/>
      </c:valAx>
    </c:plotArea>
    <c:plotVisOnly val="1"/>
  </c:chart>
  <c:txPr>
    <a:bodyPr/>
    <a:lstStyle/>
    <a:p>
      <a:pPr>
        <a:defRPr sz="1000" b="0"/>
      </a:pPr>
      <a:endParaRPr lang="en-US"/>
    </a:p>
  </c:txPr>
  <c:externalData r:id="rId1"/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IN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spPr>
            <a:solidFill>
              <a:schemeClr val="accent5">
                <a:lumMod val="50000"/>
              </a:schemeClr>
            </a:solidFill>
          </c:spPr>
          <c:dLbls>
            <c:dLbl>
              <c:idx val="0"/>
              <c:layout>
                <c:manualLayout>
                  <c:x val="0.05"/>
                  <c:y val="-0.1063945646619251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100%</a:t>
                    </a:r>
                  </a:p>
                </c:rich>
              </c:tx>
              <c:showVal val="1"/>
            </c:dLbl>
            <c:txPr>
              <a:bodyPr/>
              <a:lstStyle/>
              <a:p>
                <a:pPr>
                  <a:defRPr lang="en-US"/>
                </a:pPr>
                <a:endParaRPr lang="en-US"/>
              </a:p>
            </c:txPr>
            <c:showVal val="1"/>
          </c:dLbls>
          <c:cat>
            <c:strRef>
              <c:f>LPG!$C$25</c:f>
              <c:strCache>
                <c:ptCount val="1"/>
                <c:pt idx="0">
                  <c:v>% of  Achievment</c:v>
                </c:pt>
              </c:strCache>
            </c:strRef>
          </c:cat>
          <c:val>
            <c:numRef>
              <c:f>LPG!$D$25</c:f>
              <c:numCache>
                <c:formatCode>0.00%</c:formatCode>
                <c:ptCount val="1"/>
                <c:pt idx="0">
                  <c:v>1</c:v>
                </c:pt>
              </c:numCache>
            </c:numRef>
          </c:val>
        </c:ser>
        <c:shape val="cylinder"/>
        <c:axId val="128957824"/>
        <c:axId val="128959616"/>
        <c:axId val="0"/>
      </c:bar3DChart>
      <c:catAx>
        <c:axId val="128957824"/>
        <c:scaling>
          <c:orientation val="minMax"/>
        </c:scaling>
        <c:axPos val="b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28959616"/>
        <c:crosses val="autoZero"/>
        <c:auto val="1"/>
        <c:lblAlgn val="ctr"/>
        <c:lblOffset val="100"/>
      </c:catAx>
      <c:valAx>
        <c:axId val="128959616"/>
        <c:scaling>
          <c:orientation val="minMax"/>
        </c:scaling>
        <c:delete val="1"/>
        <c:axPos val="l"/>
        <c:numFmt formatCode="0.00%" sourceLinked="1"/>
        <c:tickLblPos val="nextTo"/>
        <c:crossAx val="128957824"/>
        <c:crosses val="autoZero"/>
        <c:crossBetween val="between"/>
      </c:valAx>
      <c:spPr>
        <a:noFill/>
        <a:ln w="25400">
          <a:noFill/>
        </a:ln>
      </c:spPr>
    </c:plotArea>
    <c:plotVisOnly val="1"/>
  </c:chart>
  <c:txPr>
    <a:bodyPr/>
    <a:lstStyle/>
    <a:p>
      <a:pPr>
        <a:defRPr sz="1400"/>
      </a:pPr>
      <a:endParaRPr lang="en-U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IN"/>
  <c:chart>
    <c:view3D>
      <c:rAngAx val="1"/>
    </c:view3D>
    <c:plotArea>
      <c:layout>
        <c:manualLayout>
          <c:layoutTarget val="inner"/>
          <c:xMode val="edge"/>
          <c:yMode val="edge"/>
          <c:x val="2.7777777777778043E-2"/>
          <c:y val="0.19322604411290739"/>
          <c:w val="0.95937642169728787"/>
          <c:h val="0.56653842611778793"/>
        </c:manualLayout>
      </c:layout>
      <c:bar3DChart>
        <c:barDir val="col"/>
        <c:grouping val="clustered"/>
        <c:ser>
          <c:idx val="0"/>
          <c:order val="0"/>
          <c:tx>
            <c:strRef>
              <c:f>'Coverage against PAB approval'!$C$10</c:f>
              <c:strCache>
                <c:ptCount val="1"/>
                <c:pt idx="0">
                  <c:v>Primary Schools </c:v>
                </c:pt>
              </c:strCache>
            </c:strRef>
          </c:tx>
          <c:dLbls>
            <c:dLbl>
              <c:idx val="4"/>
              <c:layout>
                <c:manualLayout>
                  <c:x val="6.4724927340535938E-3"/>
                  <c:y val="-2.3391812865497082E-2"/>
                </c:manualLayout>
              </c:layout>
              <c:showVal val="1"/>
            </c:dLbl>
            <c:txPr>
              <a:bodyPr/>
              <a:lstStyle/>
              <a:p>
                <a:pPr>
                  <a:defRPr lang="en-US"/>
                </a:pPr>
                <a:endParaRPr lang="en-US"/>
              </a:p>
            </c:txPr>
            <c:showVal val="1"/>
          </c:dLbls>
          <c:cat>
            <c:strRef>
              <c:f>'Coverage against PAB approval'!$D$8:$H$9</c:f>
              <c:strCache>
                <c:ptCount val="5"/>
                <c:pt idx="0">
                  <c:v>PAB Approved</c:v>
                </c:pt>
                <c:pt idx="2">
                  <c:v>Actual Performance</c:v>
                </c:pt>
                <c:pt idx="4">
                  <c:v>Percent</c:v>
                </c:pt>
              </c:strCache>
            </c:strRef>
          </c:cat>
          <c:val>
            <c:numRef>
              <c:f>'Coverage against PAB approval'!$D$10:$H$10</c:f>
              <c:numCache>
                <c:formatCode>General</c:formatCode>
                <c:ptCount val="5"/>
                <c:pt idx="0">
                  <c:v>29.73</c:v>
                </c:pt>
                <c:pt idx="2">
                  <c:v>29.25</c:v>
                </c:pt>
                <c:pt idx="4" formatCode="0.00">
                  <c:v>98.385469223007064</c:v>
                </c:pt>
              </c:numCache>
            </c:numRef>
          </c:val>
        </c:ser>
        <c:ser>
          <c:idx val="1"/>
          <c:order val="1"/>
          <c:tx>
            <c:strRef>
              <c:f>'Coverage against PAB approval'!$C$11</c:f>
              <c:strCache>
                <c:ptCount val="1"/>
              </c:strCache>
            </c:strRef>
          </c:tx>
          <c:cat>
            <c:strRef>
              <c:f>'Coverage against PAB approval'!$D$8:$H$9</c:f>
              <c:strCache>
                <c:ptCount val="5"/>
                <c:pt idx="0">
                  <c:v>PAB Approved</c:v>
                </c:pt>
                <c:pt idx="2">
                  <c:v>Actual Performance</c:v>
                </c:pt>
                <c:pt idx="4">
                  <c:v>Percent</c:v>
                </c:pt>
              </c:strCache>
            </c:strRef>
          </c:cat>
          <c:val>
            <c:numRef>
              <c:f>'Coverage against PAB approval'!$D$11:$H$11</c:f>
              <c:numCache>
                <c:formatCode>General</c:formatCode>
                <c:ptCount val="5"/>
              </c:numCache>
            </c:numRef>
          </c:val>
        </c:ser>
        <c:ser>
          <c:idx val="2"/>
          <c:order val="2"/>
          <c:tx>
            <c:strRef>
              <c:f>'Coverage against PAB approval'!$C$12</c:f>
              <c:strCache>
                <c:ptCount val="1"/>
                <c:pt idx="0">
                  <c:v>Upper Primary  Schools </c:v>
                </c:pt>
              </c:strCache>
            </c:strRef>
          </c:tx>
          <c:dLbls>
            <c:dLbl>
              <c:idx val="4"/>
              <c:layout>
                <c:manualLayout>
                  <c:x val="1.2578616352201205E-2"/>
                  <c:y val="0"/>
                </c:manualLayout>
              </c:layout>
              <c:showVal val="1"/>
            </c:dLbl>
            <c:txPr>
              <a:bodyPr/>
              <a:lstStyle/>
              <a:p>
                <a:pPr>
                  <a:defRPr lang="en-US"/>
                </a:pPr>
                <a:endParaRPr lang="en-US"/>
              </a:p>
            </c:txPr>
            <c:showVal val="1"/>
          </c:dLbls>
          <c:cat>
            <c:strRef>
              <c:f>'Coverage against PAB approval'!$D$8:$H$9</c:f>
              <c:strCache>
                <c:ptCount val="5"/>
                <c:pt idx="0">
                  <c:v>PAB Approved</c:v>
                </c:pt>
                <c:pt idx="2">
                  <c:v>Actual Performance</c:v>
                </c:pt>
                <c:pt idx="4">
                  <c:v>Percent</c:v>
                </c:pt>
              </c:strCache>
            </c:strRef>
          </c:cat>
          <c:val>
            <c:numRef>
              <c:f>'Coverage against PAB approval'!$D$12:$H$12</c:f>
              <c:numCache>
                <c:formatCode>General</c:formatCode>
                <c:ptCount val="5"/>
                <c:pt idx="0">
                  <c:v>18.920000000000002</c:v>
                </c:pt>
                <c:pt idx="2">
                  <c:v>18.36</c:v>
                </c:pt>
                <c:pt idx="4" formatCode="0.00">
                  <c:v>97.040169133192393</c:v>
                </c:pt>
              </c:numCache>
            </c:numRef>
          </c:val>
        </c:ser>
        <c:ser>
          <c:idx val="3"/>
          <c:order val="3"/>
          <c:tx>
            <c:strRef>
              <c:f>'Coverage against PAB approval'!$C$13</c:f>
              <c:strCache>
                <c:ptCount val="1"/>
              </c:strCache>
            </c:strRef>
          </c:tx>
          <c:cat>
            <c:strRef>
              <c:f>'Coverage against PAB approval'!$D$8:$H$9</c:f>
              <c:strCache>
                <c:ptCount val="5"/>
                <c:pt idx="0">
                  <c:v>PAB Approved</c:v>
                </c:pt>
                <c:pt idx="2">
                  <c:v>Actual Performance</c:v>
                </c:pt>
                <c:pt idx="4">
                  <c:v>Percent</c:v>
                </c:pt>
              </c:strCache>
            </c:strRef>
          </c:cat>
          <c:val>
            <c:numRef>
              <c:f>'Coverage against PAB approval'!$D$13:$H$13</c:f>
              <c:numCache>
                <c:formatCode>General</c:formatCode>
                <c:ptCount val="5"/>
              </c:numCache>
            </c:numRef>
          </c:val>
        </c:ser>
        <c:ser>
          <c:idx val="4"/>
          <c:order val="4"/>
          <c:tx>
            <c:strRef>
              <c:f>'Coverage against PAB approval'!$C$14</c:f>
              <c:strCache>
                <c:ptCount val="1"/>
                <c:pt idx="0">
                  <c:v>Total Schools </c:v>
                </c:pt>
              </c:strCache>
            </c:strRef>
          </c:tx>
          <c:dLbls>
            <c:dLbl>
              <c:idx val="4"/>
              <c:layout>
                <c:manualLayout>
                  <c:x val="2.6159700603891216E-2"/>
                  <c:y val="-1.0964912280701754E-2"/>
                </c:manualLayout>
              </c:layout>
              <c:showVal val="1"/>
            </c:dLbl>
            <c:txPr>
              <a:bodyPr/>
              <a:lstStyle/>
              <a:p>
                <a:pPr>
                  <a:defRPr lang="en-US"/>
                </a:pPr>
                <a:endParaRPr lang="en-US"/>
              </a:p>
            </c:txPr>
            <c:showVal val="1"/>
          </c:dLbls>
          <c:cat>
            <c:strRef>
              <c:f>'Coverage against PAB approval'!$D$8:$H$9</c:f>
              <c:strCache>
                <c:ptCount val="5"/>
                <c:pt idx="0">
                  <c:v>PAB Approved</c:v>
                </c:pt>
                <c:pt idx="2">
                  <c:v>Actual Performance</c:v>
                </c:pt>
                <c:pt idx="4">
                  <c:v>Percent</c:v>
                </c:pt>
              </c:strCache>
            </c:strRef>
          </c:cat>
          <c:val>
            <c:numRef>
              <c:f>'Coverage against PAB approval'!$D$14:$H$14</c:f>
              <c:numCache>
                <c:formatCode>General</c:formatCode>
                <c:ptCount val="5"/>
                <c:pt idx="0">
                  <c:v>48.65</c:v>
                </c:pt>
                <c:pt idx="2">
                  <c:v>47.61</c:v>
                </c:pt>
                <c:pt idx="4" formatCode="0.00">
                  <c:v>97.862281603288778</c:v>
                </c:pt>
              </c:numCache>
            </c:numRef>
          </c:val>
        </c:ser>
        <c:shape val="cylinder"/>
        <c:axId val="126859520"/>
        <c:axId val="126894080"/>
        <c:axId val="0"/>
      </c:bar3DChart>
      <c:catAx>
        <c:axId val="126859520"/>
        <c:scaling>
          <c:orientation val="minMax"/>
        </c:scaling>
        <c:axPos val="b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26894080"/>
        <c:crosses val="autoZero"/>
        <c:auto val="1"/>
        <c:lblAlgn val="ctr"/>
        <c:lblOffset val="100"/>
      </c:catAx>
      <c:valAx>
        <c:axId val="126894080"/>
        <c:scaling>
          <c:orientation val="minMax"/>
        </c:scaling>
        <c:delete val="1"/>
        <c:axPos val="l"/>
        <c:numFmt formatCode="General" sourceLinked="1"/>
        <c:tickLblPos val="nextTo"/>
        <c:crossAx val="126859520"/>
        <c:crosses val="autoZero"/>
        <c:crossBetween val="between"/>
      </c:valAx>
    </c:plotArea>
    <c:legend>
      <c:legendPos val="r"/>
      <c:legendEntry>
        <c:idx val="1"/>
        <c:delete val="1"/>
      </c:legendEntry>
      <c:legendEntry>
        <c:idx val="3"/>
        <c:delete val="1"/>
      </c:legendEntry>
      <c:layout>
        <c:manualLayout>
          <c:xMode val="edge"/>
          <c:yMode val="edge"/>
          <c:x val="2.3265310586176952E-2"/>
          <c:y val="3.6698016914552636E-3"/>
          <c:w val="0.97673468941382613"/>
          <c:h val="0.17297186535893538"/>
        </c:manualLayout>
      </c:layout>
      <c:txPr>
        <a:bodyPr/>
        <a:lstStyle/>
        <a:p>
          <a:pPr>
            <a:defRPr lang="en-US"/>
          </a:pPr>
          <a:endParaRPr lang="en-US"/>
        </a:p>
      </c:txPr>
    </c:legend>
    <c:plotVisOnly val="1"/>
  </c:chart>
  <c:txPr>
    <a:bodyPr/>
    <a:lstStyle/>
    <a:p>
      <a:pPr>
        <a:defRPr sz="1400" b="1"/>
      </a:pPr>
      <a:endParaRPr lang="en-US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IN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cat>
            <c:strRef>
              <c:f>'food grains lifting &amp; utilisati'!$D$6:$D$12</c:f>
              <c:strCache>
                <c:ptCount val="7"/>
                <c:pt idx="0">
                  <c:v>Annual  Allocation</c:v>
                </c:pt>
                <c:pt idx="1">
                  <c:v>Opening Balance</c:v>
                </c:pt>
                <c:pt idx="2">
                  <c:v>Received</c:v>
                </c:pt>
                <c:pt idx="3">
                  <c:v>Total Available </c:v>
                </c:pt>
                <c:pt idx="4">
                  <c:v>Liffing</c:v>
                </c:pt>
                <c:pt idx="5">
                  <c:v>Utilization</c:v>
                </c:pt>
                <c:pt idx="6">
                  <c:v>Balance</c:v>
                </c:pt>
              </c:strCache>
            </c:strRef>
          </c:cat>
          <c:val>
            <c:numRef>
              <c:f>'food grains lifting &amp; utilisati'!$E$6:$E$12</c:f>
              <c:numCache>
                <c:formatCode>General</c:formatCode>
                <c:ptCount val="7"/>
              </c:numCache>
            </c:numRef>
          </c:val>
        </c:ser>
        <c:ser>
          <c:idx val="1"/>
          <c:order val="1"/>
          <c:invertIfNegative val="1"/>
          <c:dPt>
            <c:idx val="0"/>
            <c:invertIfNegative val="1"/>
            <c:spPr>
              <a:solidFill>
                <a:schemeClr val="tx2"/>
              </a:solidFill>
            </c:spPr>
          </c:dPt>
          <c:dPt>
            <c:idx val="1"/>
            <c:invertIfNegative val="1"/>
            <c:spPr>
              <a:solidFill>
                <a:schemeClr val="tx2">
                  <a:lumMod val="50000"/>
                </a:schemeClr>
              </a:solidFill>
            </c:spPr>
          </c:dPt>
          <c:dPt>
            <c:idx val="2"/>
            <c:invertIfNegative val="1"/>
            <c:spPr>
              <a:solidFill>
                <a:schemeClr val="accent2"/>
              </a:solidFill>
            </c:spPr>
          </c:dPt>
          <c:dPt>
            <c:idx val="3"/>
            <c:invertIfNegative val="1"/>
            <c:spPr>
              <a:solidFill>
                <a:schemeClr val="accent3"/>
              </a:solidFill>
            </c:spPr>
          </c:dPt>
          <c:dPt>
            <c:idx val="4"/>
            <c:invertIfNegative val="1"/>
            <c:spPr>
              <a:solidFill>
                <a:schemeClr val="accent4"/>
              </a:solidFill>
            </c:spPr>
          </c:dPt>
          <c:dPt>
            <c:idx val="5"/>
            <c:invertIfNegative val="1"/>
            <c:spPr>
              <a:solidFill>
                <a:schemeClr val="accent6"/>
              </a:solidFill>
            </c:spPr>
          </c:dPt>
          <c:dPt>
            <c:idx val="6"/>
            <c:invertIfNegative val="1"/>
            <c:spPr>
              <a:solidFill>
                <a:srgbClr val="00B0F0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140083.24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lang="en-US"/>
                </a:pPr>
                <a:endParaRPr lang="en-US"/>
              </a:p>
            </c:txPr>
            <c:showVal val="1"/>
          </c:dLbls>
          <c:cat>
            <c:strRef>
              <c:f>'food grains lifting &amp; utilisati'!$D$6:$D$12</c:f>
              <c:strCache>
                <c:ptCount val="7"/>
                <c:pt idx="0">
                  <c:v>Annual  Allocation</c:v>
                </c:pt>
                <c:pt idx="1">
                  <c:v>Opening Balance</c:v>
                </c:pt>
                <c:pt idx="2">
                  <c:v>Received</c:v>
                </c:pt>
                <c:pt idx="3">
                  <c:v>Total Available </c:v>
                </c:pt>
                <c:pt idx="4">
                  <c:v>Liffing</c:v>
                </c:pt>
                <c:pt idx="5">
                  <c:v>Utilization</c:v>
                </c:pt>
                <c:pt idx="6">
                  <c:v>Balance</c:v>
                </c:pt>
              </c:strCache>
            </c:strRef>
          </c:cat>
          <c:val>
            <c:numRef>
              <c:f>'food grains lifting &amp; utilisati'!$F$6:$F$12</c:f>
              <c:numCache>
                <c:formatCode>0.00</c:formatCode>
                <c:ptCount val="7"/>
                <c:pt idx="0">
                  <c:v>139859.79999999999</c:v>
                </c:pt>
                <c:pt idx="1">
                  <c:v>13639.25</c:v>
                </c:pt>
                <c:pt idx="2">
                  <c:v>92782.89</c:v>
                </c:pt>
                <c:pt idx="3">
                  <c:v>106422.14</c:v>
                </c:pt>
                <c:pt idx="4">
                  <c:v>88307.27</c:v>
                </c:pt>
                <c:pt idx="5">
                  <c:v>90024.11</c:v>
                </c:pt>
                <c:pt idx="6">
                  <c:v>11922.41</c:v>
                </c:pt>
              </c:numCache>
            </c:numRef>
          </c:val>
        </c:ser>
        <c:shape val="cylinder"/>
        <c:axId val="126960768"/>
        <c:axId val="126962304"/>
        <c:axId val="0"/>
      </c:bar3DChart>
      <c:catAx>
        <c:axId val="126960768"/>
        <c:scaling>
          <c:orientation val="minMax"/>
        </c:scaling>
        <c:axPos val="b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26962304"/>
        <c:crosses val="autoZero"/>
        <c:auto val="1"/>
        <c:lblAlgn val="ctr"/>
        <c:lblOffset val="100"/>
      </c:catAx>
      <c:valAx>
        <c:axId val="126962304"/>
        <c:scaling>
          <c:orientation val="minMax"/>
        </c:scaling>
        <c:delete val="1"/>
        <c:axPos val="l"/>
        <c:numFmt formatCode="General" sourceLinked="1"/>
        <c:tickLblPos val="nextTo"/>
        <c:crossAx val="126960768"/>
        <c:crosses val="autoZero"/>
        <c:crossBetween val="between"/>
      </c:valAx>
    </c:plotArea>
    <c:plotVisOnly val="1"/>
  </c:chart>
  <c:txPr>
    <a:bodyPr/>
    <a:lstStyle/>
    <a:p>
      <a:pPr>
        <a:defRPr sz="1400" b="1"/>
      </a:pPr>
      <a:endParaRPr lang="en-US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IN"/>
  <c:chart>
    <c:view3D>
      <c:rAngAx val="1"/>
    </c:view3D>
    <c:floor>
      <c:spPr>
        <a:noFill/>
        <a:ln w="9525">
          <a:noFill/>
        </a:ln>
      </c:spPr>
    </c:floor>
    <c:plotArea>
      <c:layout>
        <c:manualLayout>
          <c:layoutTarget val="inner"/>
          <c:xMode val="edge"/>
          <c:yMode val="edge"/>
          <c:x val="1.7460317460317461E-2"/>
          <c:y val="0"/>
          <c:w val="0.96507936507936509"/>
          <c:h val="0.86126580768313388"/>
        </c:manualLayout>
      </c:layout>
      <c:bar3DChart>
        <c:barDir val="col"/>
        <c:grouping val="clustered"/>
        <c:ser>
          <c:idx val="0"/>
          <c:order val="0"/>
          <c:cat>
            <c:strRef>
              <c:f>'Cost of Food Grains'!$O$12:$O$18</c:f>
              <c:strCache>
                <c:ptCount val="7"/>
                <c:pt idx="0">
                  <c:v>Annual  Allocation</c:v>
                </c:pt>
                <c:pt idx="1">
                  <c:v>Opening   Balance</c:v>
                </c:pt>
                <c:pt idx="2">
                  <c:v>Received  Amount</c:v>
                </c:pt>
                <c:pt idx="3">
                  <c:v>Total Available</c:v>
                </c:pt>
                <c:pt idx="4">
                  <c:v>Received Bills from NAN</c:v>
                </c:pt>
                <c:pt idx="5">
                  <c:v>Payment to NAN</c:v>
                </c:pt>
                <c:pt idx="6">
                  <c:v>Closing Balance</c:v>
                </c:pt>
              </c:strCache>
            </c:strRef>
          </c:cat>
          <c:val>
            <c:numRef>
              <c:f>'Cost of Food Grains'!$P$12:$P$18</c:f>
              <c:numCache>
                <c:formatCode>General</c:formatCode>
                <c:ptCount val="7"/>
              </c:numCache>
            </c:numRef>
          </c:val>
        </c:ser>
        <c:ser>
          <c:idx val="1"/>
          <c:order val="1"/>
          <c:invertIfNegative val="1"/>
          <c:dPt>
            <c:idx val="0"/>
            <c:invertIfNegative val="1"/>
            <c:spPr>
              <a:solidFill>
                <a:schemeClr val="tx2"/>
              </a:solidFill>
            </c:spPr>
          </c:dPt>
          <c:dPt>
            <c:idx val="1"/>
            <c:invertIfNegative val="1"/>
            <c:spPr>
              <a:solidFill>
                <a:schemeClr val="tx2">
                  <a:lumMod val="50000"/>
                </a:schemeClr>
              </a:solidFill>
            </c:spPr>
          </c:dPt>
          <c:dPt>
            <c:idx val="2"/>
            <c:invertIfNegative val="1"/>
            <c:spPr>
              <a:solidFill>
                <a:schemeClr val="accent2"/>
              </a:solidFill>
            </c:spPr>
          </c:dPt>
          <c:dPt>
            <c:idx val="3"/>
            <c:invertIfNegative val="1"/>
            <c:spPr>
              <a:solidFill>
                <a:schemeClr val="accent3"/>
              </a:solidFill>
            </c:spPr>
          </c:dPt>
          <c:dPt>
            <c:idx val="4"/>
            <c:invertIfNegative val="1"/>
            <c:spPr>
              <a:solidFill>
                <a:schemeClr val="accent4"/>
              </a:solidFill>
            </c:spPr>
          </c:dPt>
          <c:dPt>
            <c:idx val="5"/>
            <c:invertIfNegative val="1"/>
            <c:spPr>
              <a:solidFill>
                <a:schemeClr val="accent5"/>
              </a:solidFill>
            </c:spPr>
          </c:dPt>
          <c:dPt>
            <c:idx val="6"/>
            <c:invertIfNegative val="1"/>
            <c:spPr>
              <a:solidFill>
                <a:schemeClr val="accent6"/>
              </a:solidFill>
            </c:spPr>
          </c:dPt>
          <c:dLbls>
            <c:dLbl>
              <c:idx val="6"/>
              <c:layout/>
              <c:tx>
                <c:rich>
                  <a:bodyPr/>
                  <a:lstStyle/>
                  <a:p>
                    <a:r>
                      <a:rPr lang="en-US" smtClean="0"/>
                      <a:t>2.43</a:t>
                    </a:r>
                    <a:endParaRPr lang="en-US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lang="en-US"/>
                </a:pPr>
                <a:endParaRPr lang="en-US"/>
              </a:p>
            </c:txPr>
            <c:showVal val="1"/>
          </c:dLbls>
          <c:cat>
            <c:strRef>
              <c:f>'Cost of Food Grains'!$O$12:$O$18</c:f>
              <c:strCache>
                <c:ptCount val="7"/>
                <c:pt idx="0">
                  <c:v>Annual  Allocation</c:v>
                </c:pt>
                <c:pt idx="1">
                  <c:v>Opening   Balance</c:v>
                </c:pt>
                <c:pt idx="2">
                  <c:v>Received  Amount</c:v>
                </c:pt>
                <c:pt idx="3">
                  <c:v>Total Available</c:v>
                </c:pt>
                <c:pt idx="4">
                  <c:v>Received Bills from NAN</c:v>
                </c:pt>
                <c:pt idx="5">
                  <c:v>Payment to NAN</c:v>
                </c:pt>
                <c:pt idx="6">
                  <c:v>Closing Balance</c:v>
                </c:pt>
              </c:strCache>
            </c:strRef>
          </c:cat>
          <c:val>
            <c:numRef>
              <c:f>'Cost of Food Grains'!$Q$12:$Q$18</c:f>
              <c:numCache>
                <c:formatCode>0.00</c:formatCode>
                <c:ptCount val="7"/>
                <c:pt idx="0">
                  <c:v>32.770000000000003</c:v>
                </c:pt>
                <c:pt idx="1">
                  <c:v>6.01</c:v>
                </c:pt>
                <c:pt idx="2">
                  <c:v>11.93</c:v>
                </c:pt>
                <c:pt idx="3">
                  <c:v>17.939999999999987</c:v>
                </c:pt>
                <c:pt idx="4">
                  <c:v>20.69</c:v>
                </c:pt>
                <c:pt idx="5">
                  <c:v>15.51</c:v>
                </c:pt>
                <c:pt idx="6">
                  <c:v>2.42</c:v>
                </c:pt>
              </c:numCache>
            </c:numRef>
          </c:val>
        </c:ser>
        <c:shape val="cylinder"/>
        <c:axId val="127208064"/>
        <c:axId val="127218048"/>
        <c:axId val="0"/>
      </c:bar3DChart>
      <c:catAx>
        <c:axId val="127208064"/>
        <c:scaling>
          <c:orientation val="minMax"/>
        </c:scaling>
        <c:axPos val="b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27218048"/>
        <c:crosses val="autoZero"/>
        <c:auto val="1"/>
        <c:lblAlgn val="ctr"/>
        <c:lblOffset val="100"/>
      </c:catAx>
      <c:valAx>
        <c:axId val="127218048"/>
        <c:scaling>
          <c:orientation val="minMax"/>
        </c:scaling>
        <c:delete val="1"/>
        <c:axPos val="l"/>
        <c:numFmt formatCode="General" sourceLinked="1"/>
        <c:tickLblPos val="nextTo"/>
        <c:crossAx val="127208064"/>
        <c:crosses val="autoZero"/>
        <c:crossBetween val="between"/>
      </c:valAx>
    </c:plotArea>
    <c:plotVisOnly val="1"/>
  </c:chart>
  <c:spPr>
    <a:noFill/>
  </c:spPr>
  <c:txPr>
    <a:bodyPr/>
    <a:lstStyle/>
    <a:p>
      <a:pPr>
        <a:defRPr sz="1400" b="1"/>
      </a:pPr>
      <a:endParaRPr lang="en-US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IN"/>
  <c:chart>
    <c:view3D>
      <c:rAngAx val="1"/>
    </c:view3D>
    <c:floor>
      <c:spPr>
        <a:noFill/>
        <a:ln w="9525">
          <a:noFill/>
        </a:ln>
      </c:spPr>
    </c:floor>
    <c:plotArea>
      <c:layout/>
      <c:bar3DChart>
        <c:barDir val="col"/>
        <c:grouping val="clustered"/>
        <c:ser>
          <c:idx val="0"/>
          <c:order val="0"/>
          <c:cat>
            <c:strRef>
              <c:f>'Cooking Cost Utilisation'!$C$7:$C$12</c:f>
              <c:strCache>
                <c:ptCount val="6"/>
                <c:pt idx="0">
                  <c:v>Annual  Allocation</c:v>
                </c:pt>
                <c:pt idx="1">
                  <c:v>Opening Balance</c:v>
                </c:pt>
                <c:pt idx="2">
                  <c:v>Received Amount </c:v>
                </c:pt>
                <c:pt idx="3">
                  <c:v>Total Available </c:v>
                </c:pt>
                <c:pt idx="4">
                  <c:v>Expenditure</c:v>
                </c:pt>
                <c:pt idx="5">
                  <c:v>Balance Amount</c:v>
                </c:pt>
              </c:strCache>
            </c:strRef>
          </c:cat>
          <c:val>
            <c:numRef>
              <c:f>'Cooking Cost Utilisation'!$D$7:$D$12</c:f>
              <c:numCache>
                <c:formatCode>General</c:formatCode>
                <c:ptCount val="6"/>
              </c:numCache>
            </c:numRef>
          </c:val>
        </c:ser>
        <c:ser>
          <c:idx val="1"/>
          <c:order val="1"/>
          <c:dPt>
            <c:idx val="0"/>
            <c:spPr>
              <a:solidFill>
                <a:schemeClr val="tx2"/>
              </a:solidFill>
            </c:spPr>
          </c:dPt>
          <c:dPt>
            <c:idx val="1"/>
            <c:spPr>
              <a:solidFill>
                <a:schemeClr val="tx2">
                  <a:lumMod val="50000"/>
                </a:schemeClr>
              </a:solidFill>
            </c:spPr>
          </c:dPt>
          <c:dPt>
            <c:idx val="2"/>
            <c:spPr>
              <a:solidFill>
                <a:schemeClr val="accent2"/>
              </a:solidFill>
            </c:spPr>
          </c:dPt>
          <c:dPt>
            <c:idx val="3"/>
            <c:spPr>
              <a:solidFill>
                <a:schemeClr val="accent3"/>
              </a:solidFill>
            </c:spPr>
          </c:dPt>
          <c:dPt>
            <c:idx val="4"/>
            <c:spPr>
              <a:solidFill>
                <a:schemeClr val="accent5"/>
              </a:solidFill>
            </c:spPr>
          </c:dPt>
          <c:dPt>
            <c:idx val="5"/>
            <c:spPr>
              <a:solidFill>
                <a:schemeClr val="accent6"/>
              </a:solidFill>
            </c:spPr>
          </c:dPt>
          <c:dLbls>
            <c:dLbl>
              <c:idx val="5"/>
              <c:layout>
                <c:manualLayout>
                  <c:x val="1.3888888888888966E-2"/>
                  <c:y val="0.15277777777777779"/>
                </c:manualLayout>
              </c:layout>
              <c:showVal val="1"/>
            </c:dLbl>
            <c:txPr>
              <a:bodyPr/>
              <a:lstStyle/>
              <a:p>
                <a:pPr>
                  <a:defRPr lang="en-US"/>
                </a:pPr>
                <a:endParaRPr lang="en-US"/>
              </a:p>
            </c:txPr>
            <c:showVal val="1"/>
          </c:dLbls>
          <c:cat>
            <c:strRef>
              <c:f>'Cooking Cost Utilisation'!$C$7:$C$12</c:f>
              <c:strCache>
                <c:ptCount val="6"/>
                <c:pt idx="0">
                  <c:v>Annual  Allocation</c:v>
                </c:pt>
                <c:pt idx="1">
                  <c:v>Opening Balance</c:v>
                </c:pt>
                <c:pt idx="2">
                  <c:v>Received Amount </c:v>
                </c:pt>
                <c:pt idx="3">
                  <c:v>Total Available </c:v>
                </c:pt>
                <c:pt idx="4">
                  <c:v>Expenditure</c:v>
                </c:pt>
                <c:pt idx="5">
                  <c:v>Balance Amount</c:v>
                </c:pt>
              </c:strCache>
            </c:strRef>
          </c:cat>
          <c:val>
            <c:numRef>
              <c:f>'Cooking Cost Utilisation'!$E$7:$E$12</c:f>
              <c:numCache>
                <c:formatCode>0.00</c:formatCode>
                <c:ptCount val="6"/>
                <c:pt idx="0">
                  <c:v>608.66999999999996</c:v>
                </c:pt>
                <c:pt idx="1">
                  <c:v>79.099999999999994</c:v>
                </c:pt>
                <c:pt idx="2">
                  <c:v>299.91000000000003</c:v>
                </c:pt>
                <c:pt idx="3">
                  <c:v>379.01</c:v>
                </c:pt>
                <c:pt idx="4">
                  <c:v>415.71</c:v>
                </c:pt>
                <c:pt idx="5">
                  <c:v>-36.700000000000003</c:v>
                </c:pt>
              </c:numCache>
            </c:numRef>
          </c:val>
        </c:ser>
        <c:shape val="cylinder"/>
        <c:axId val="127255296"/>
        <c:axId val="127256832"/>
        <c:axId val="0"/>
      </c:bar3DChart>
      <c:catAx>
        <c:axId val="127255296"/>
        <c:scaling>
          <c:orientation val="minMax"/>
        </c:scaling>
        <c:axPos val="b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27256832"/>
        <c:crosses val="autoZero"/>
        <c:auto val="1"/>
        <c:lblAlgn val="ctr"/>
        <c:lblOffset val="100"/>
      </c:catAx>
      <c:valAx>
        <c:axId val="127256832"/>
        <c:scaling>
          <c:orientation val="minMax"/>
        </c:scaling>
        <c:delete val="1"/>
        <c:axPos val="l"/>
        <c:numFmt formatCode="General" sourceLinked="1"/>
        <c:tickLblPos val="nextTo"/>
        <c:crossAx val="127255296"/>
        <c:crosses val="autoZero"/>
        <c:crossBetween val="between"/>
      </c:valAx>
    </c:plotArea>
    <c:plotVisOnly val="1"/>
  </c:chart>
  <c:txPr>
    <a:bodyPr/>
    <a:lstStyle/>
    <a:p>
      <a:pPr>
        <a:defRPr sz="1400" b="1"/>
      </a:pPr>
      <a:endParaRPr lang="en-US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IN"/>
  <c:chart>
    <c:view3D>
      <c:rAngAx val="1"/>
    </c:view3D>
    <c:plotArea>
      <c:layout>
        <c:manualLayout>
          <c:layoutTarget val="inner"/>
          <c:xMode val="edge"/>
          <c:yMode val="edge"/>
          <c:x val="8.7573099415204692E-2"/>
          <c:y val="0.27777777777777934"/>
          <c:w val="0.9124269005847957"/>
          <c:h val="0.54754826009652025"/>
        </c:manualLayout>
      </c:layout>
      <c:bar3DChart>
        <c:barDir val="col"/>
        <c:grouping val="clustered"/>
        <c:ser>
          <c:idx val="0"/>
          <c:order val="0"/>
          <c:tx>
            <c:strRef>
              <c:f>'CCH – Engagement'!$C$7:$D$7</c:f>
              <c:strCache>
                <c:ptCount val="1"/>
                <c:pt idx="0">
                  <c:v>Primary Schools </c:v>
                </c:pt>
              </c:strCache>
            </c:strRef>
          </c:tx>
          <c:dLbls>
            <c:txPr>
              <a:bodyPr/>
              <a:lstStyle/>
              <a:p>
                <a:pPr>
                  <a:defRPr lang="en-US"/>
                </a:pPr>
                <a:endParaRPr lang="en-US"/>
              </a:p>
            </c:txPr>
            <c:showVal val="1"/>
          </c:dLbls>
          <c:cat>
            <c:strRef>
              <c:f>'CCH – Engagement'!$E$6:$H$6</c:f>
              <c:strCache>
                <c:ptCount val="3"/>
                <c:pt idx="0">
                  <c:v>Total no of CCH Approved </c:v>
                </c:pt>
                <c:pt idx="2">
                  <c:v>CCH Working </c:v>
                </c:pt>
              </c:strCache>
            </c:strRef>
          </c:cat>
          <c:val>
            <c:numRef>
              <c:f>'CCH – Engagement'!$E$7:$H$7</c:f>
              <c:numCache>
                <c:formatCode>General</c:formatCode>
                <c:ptCount val="4"/>
                <c:pt idx="0">
                  <c:v>158206</c:v>
                </c:pt>
                <c:pt idx="2">
                  <c:v>144652</c:v>
                </c:pt>
              </c:numCache>
            </c:numRef>
          </c:val>
        </c:ser>
        <c:ser>
          <c:idx val="1"/>
          <c:order val="1"/>
          <c:tx>
            <c:strRef>
              <c:f>'CCH – Engagement'!$C$8:$D$8</c:f>
              <c:strCache>
                <c:ptCount val="1"/>
                <c:pt idx="0">
                  <c:v>Primary Schools </c:v>
                </c:pt>
              </c:strCache>
            </c:strRef>
          </c:tx>
          <c:cat>
            <c:strRef>
              <c:f>'CCH – Engagement'!$E$6:$H$6</c:f>
              <c:strCache>
                <c:ptCount val="3"/>
                <c:pt idx="0">
                  <c:v>Total no of CCH Approved </c:v>
                </c:pt>
                <c:pt idx="2">
                  <c:v>CCH Working </c:v>
                </c:pt>
              </c:strCache>
            </c:strRef>
          </c:cat>
          <c:val>
            <c:numRef>
              <c:f>'CCH – Engagement'!$E$8:$H$8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'CCH – Engagement'!$C$9:$D$9</c:f>
              <c:strCache>
                <c:ptCount val="1"/>
                <c:pt idx="0">
                  <c:v>Upper Primary  Schools </c:v>
                </c:pt>
              </c:strCache>
            </c:strRef>
          </c:tx>
          <c:dLbls>
            <c:txPr>
              <a:bodyPr/>
              <a:lstStyle/>
              <a:p>
                <a:pPr>
                  <a:defRPr lang="en-US"/>
                </a:pPr>
                <a:endParaRPr lang="en-US"/>
              </a:p>
            </c:txPr>
            <c:showVal val="1"/>
          </c:dLbls>
          <c:cat>
            <c:strRef>
              <c:f>'CCH – Engagement'!$E$6:$H$6</c:f>
              <c:strCache>
                <c:ptCount val="3"/>
                <c:pt idx="0">
                  <c:v>Total no of CCH Approved </c:v>
                </c:pt>
                <c:pt idx="2">
                  <c:v>CCH Working </c:v>
                </c:pt>
              </c:strCache>
            </c:strRef>
          </c:cat>
          <c:val>
            <c:numRef>
              <c:f>'CCH – Engagement'!$E$9:$H$9</c:f>
              <c:numCache>
                <c:formatCode>General</c:formatCode>
                <c:ptCount val="4"/>
                <c:pt idx="0">
                  <c:v>72951</c:v>
                </c:pt>
                <c:pt idx="2">
                  <c:v>67061</c:v>
                </c:pt>
              </c:numCache>
            </c:numRef>
          </c:val>
        </c:ser>
        <c:ser>
          <c:idx val="3"/>
          <c:order val="3"/>
          <c:tx>
            <c:strRef>
              <c:f>'CCH – Engagement'!$C$10:$D$10</c:f>
              <c:strCache>
                <c:ptCount val="1"/>
                <c:pt idx="0">
                  <c:v>Upper Primary  Schools </c:v>
                </c:pt>
              </c:strCache>
            </c:strRef>
          </c:tx>
          <c:cat>
            <c:strRef>
              <c:f>'CCH – Engagement'!$E$6:$H$6</c:f>
              <c:strCache>
                <c:ptCount val="3"/>
                <c:pt idx="0">
                  <c:v>Total no of CCH Approved </c:v>
                </c:pt>
                <c:pt idx="2">
                  <c:v>CCH Working </c:v>
                </c:pt>
              </c:strCache>
            </c:strRef>
          </c:cat>
          <c:val>
            <c:numRef>
              <c:f>'CCH – Engagement'!$E$10:$H$10</c:f>
              <c:numCache>
                <c:formatCode>General</c:formatCode>
                <c:ptCount val="4"/>
              </c:numCache>
            </c:numRef>
          </c:val>
        </c:ser>
        <c:ser>
          <c:idx val="4"/>
          <c:order val="4"/>
          <c:tx>
            <c:strRef>
              <c:f>'CCH – Engagement'!$C$11:$D$11</c:f>
              <c:strCache>
                <c:ptCount val="1"/>
                <c:pt idx="0">
                  <c:v>Total Schools </c:v>
                </c:pt>
              </c:strCache>
            </c:strRef>
          </c:tx>
          <c:dLbls>
            <c:txPr>
              <a:bodyPr/>
              <a:lstStyle/>
              <a:p>
                <a:pPr>
                  <a:defRPr lang="en-US"/>
                </a:pPr>
                <a:endParaRPr lang="en-US"/>
              </a:p>
            </c:txPr>
            <c:showVal val="1"/>
          </c:dLbls>
          <c:cat>
            <c:strRef>
              <c:f>'CCH – Engagement'!$E$6:$H$6</c:f>
              <c:strCache>
                <c:ptCount val="3"/>
                <c:pt idx="0">
                  <c:v>Total no of CCH Approved </c:v>
                </c:pt>
                <c:pt idx="2">
                  <c:v>CCH Working </c:v>
                </c:pt>
              </c:strCache>
            </c:strRef>
          </c:cat>
          <c:val>
            <c:numRef>
              <c:f>'CCH – Engagement'!$E$11:$H$11</c:f>
              <c:numCache>
                <c:formatCode>General</c:formatCode>
                <c:ptCount val="4"/>
                <c:pt idx="0">
                  <c:v>231157</c:v>
                </c:pt>
                <c:pt idx="2">
                  <c:v>211713</c:v>
                </c:pt>
              </c:numCache>
            </c:numRef>
          </c:val>
        </c:ser>
        <c:shape val="cylinder"/>
        <c:axId val="127056512"/>
        <c:axId val="127271296"/>
        <c:axId val="0"/>
      </c:bar3DChart>
      <c:catAx>
        <c:axId val="127056512"/>
        <c:scaling>
          <c:orientation val="minMax"/>
        </c:scaling>
        <c:axPos val="b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27271296"/>
        <c:crosses val="autoZero"/>
        <c:auto val="1"/>
        <c:lblAlgn val="ctr"/>
        <c:lblOffset val="100"/>
      </c:catAx>
      <c:valAx>
        <c:axId val="127271296"/>
        <c:scaling>
          <c:orientation val="minMax"/>
        </c:scaling>
        <c:delete val="1"/>
        <c:axPos val="l"/>
        <c:numFmt formatCode="General" sourceLinked="1"/>
        <c:tickLblPos val="nextTo"/>
        <c:crossAx val="127056512"/>
        <c:crosses val="autoZero"/>
        <c:crossBetween val="between"/>
      </c:valAx>
    </c:plotArea>
    <c:legend>
      <c:legendPos val="r"/>
      <c:legendEntry>
        <c:idx val="1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"/>
          <c:y val="8.491542723826271E-3"/>
          <c:w val="1"/>
          <c:h val="0.33486876640420293"/>
        </c:manualLayout>
      </c:layout>
      <c:txPr>
        <a:bodyPr/>
        <a:lstStyle/>
        <a:p>
          <a:pPr>
            <a:defRPr lang="en-US"/>
          </a:pPr>
          <a:endParaRPr lang="en-US"/>
        </a:p>
      </c:txPr>
    </c:legend>
    <c:plotVisOnly val="1"/>
  </c:chart>
  <c:txPr>
    <a:bodyPr/>
    <a:lstStyle/>
    <a:p>
      <a:pPr>
        <a:defRPr sz="1400" b="1"/>
      </a:pPr>
      <a:endParaRPr lang="en-US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IN"/>
  <c:style val="4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spPr>
            <a:solidFill>
              <a:schemeClr val="accent6"/>
            </a:solidFill>
          </c:spPr>
          <c:dLbls>
            <c:dLbl>
              <c:idx val="0"/>
              <c:layout>
                <c:manualLayout>
                  <c:x val="9.2592592592593257E-4"/>
                  <c:y val="-8.333333333333334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99.48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lang="en-US"/>
                </a:pPr>
                <a:endParaRPr lang="en-US"/>
              </a:p>
            </c:txPr>
            <c:showVal val="1"/>
          </c:dLbls>
          <c:cat>
            <c:strRef>
              <c:f>'Honorarium  of cch '!$C$17</c:f>
              <c:strCache>
                <c:ptCount val="1"/>
                <c:pt idx="0">
                  <c:v>% of  Expenditure</c:v>
                </c:pt>
              </c:strCache>
            </c:strRef>
          </c:cat>
          <c:val>
            <c:numRef>
              <c:f>'Honorarium  of cch '!$D$17</c:f>
              <c:numCache>
                <c:formatCode>0.00%</c:formatCode>
                <c:ptCount val="1"/>
                <c:pt idx="0">
                  <c:v>1.3220000000000001</c:v>
                </c:pt>
              </c:numCache>
            </c:numRef>
          </c:val>
        </c:ser>
        <c:shape val="cylinder"/>
        <c:axId val="127309696"/>
        <c:axId val="127311232"/>
        <c:axId val="0"/>
      </c:bar3DChart>
      <c:catAx>
        <c:axId val="127309696"/>
        <c:scaling>
          <c:orientation val="minMax"/>
        </c:scaling>
        <c:axPos val="b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27311232"/>
        <c:crosses val="autoZero"/>
        <c:auto val="1"/>
        <c:lblAlgn val="ctr"/>
        <c:lblOffset val="100"/>
      </c:catAx>
      <c:valAx>
        <c:axId val="127311232"/>
        <c:scaling>
          <c:orientation val="minMax"/>
        </c:scaling>
        <c:delete val="1"/>
        <c:axPos val="l"/>
        <c:numFmt formatCode="0.00%" sourceLinked="1"/>
        <c:tickLblPos val="nextTo"/>
        <c:crossAx val="127309696"/>
        <c:crosses val="autoZero"/>
        <c:crossBetween val="between"/>
      </c:valAx>
    </c:plotArea>
    <c:plotVisOnly val="1"/>
  </c:chart>
  <c:txPr>
    <a:bodyPr/>
    <a:lstStyle/>
    <a:p>
      <a:pPr>
        <a:defRPr sz="1400" b="1"/>
      </a:pPr>
      <a:endParaRPr lang="en-US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CD37A6-35D2-400F-AB0E-C327CD530B09}" type="datetimeFigureOut">
              <a:rPr lang="en-US" smtClean="0"/>
              <a:pPr/>
              <a:t>5/21/2020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C056B8-3061-4496-A956-AF2C04F63E9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0C8828-4530-4C6C-AC24-C0292AC058E6}" type="datetimeFigureOut">
              <a:rPr lang="en-US" smtClean="0"/>
              <a:pPr/>
              <a:t>5/21/2020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32CDCC-D3EE-4B2A-9003-E29D7BCAAC9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pPr defTabSz="953184"/>
            <a:r>
              <a:rPr lang="en-US" dirty="0" smtClean="0"/>
              <a:t>1</a:t>
            </a: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76275"/>
            <a:ext cx="4570413" cy="3429000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IN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E9DE33-CF67-4B42-BFCD-A2A41F5B8DC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pPr defTabSz="953184"/>
            <a:r>
              <a:rPr lang="en-US" dirty="0" smtClean="0"/>
              <a:t>1</a:t>
            </a: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76275"/>
            <a:ext cx="4570413" cy="3429000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IN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E9DE33-CF67-4B42-BFCD-A2A41F5B8DC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IN" altLang="en-US" smtClean="0">
              <a:latin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E9DE33-CF67-4B42-BFCD-A2A41F5B8DC4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IN" altLang="en-US" smtClean="0">
              <a:latin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E9DE33-CF67-4B42-BFCD-A2A41F5B8DC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IN" altLang="en-US" smtClean="0">
              <a:latin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E9DE33-CF67-4B42-BFCD-A2A41F5B8DC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74688"/>
            <a:ext cx="4567237" cy="3427412"/>
          </a:xfrm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IN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E9DE33-CF67-4B42-BFCD-A2A41F5B8DC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IN" altLang="en-US" smtClean="0">
              <a:latin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E9DE33-CF67-4B42-BFCD-A2A41F5B8DC4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46FA5-10DE-4A79-A45F-9FF83E4E4AAB}" type="datetime1">
              <a:rPr lang="en-US" smtClean="0"/>
              <a:pPr/>
              <a:t>5/21/2020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48EB5-F16B-4E6F-8871-D2342179845A}" type="datetime1">
              <a:rPr lang="en-US" smtClean="0"/>
              <a:pPr/>
              <a:t>5/21/2020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51D24-263B-4162-AADF-00C02E075306}" type="datetime1">
              <a:rPr lang="en-US" smtClean="0"/>
              <a:pPr/>
              <a:t>5/21/2020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54F3C-1258-489C-96AE-0C90C985119A}" type="datetime1">
              <a:rPr lang="en-US" smtClean="0"/>
              <a:pPr/>
              <a:t>5/21/2020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2BE80-225A-48FE-8623-B19962D1677F}" type="datetime1">
              <a:rPr lang="en-US" smtClean="0"/>
              <a:pPr/>
              <a:t>5/21/2020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74167-42D3-4F8F-B4C3-BD2379FCF5D6}" type="datetime1">
              <a:rPr lang="en-US" smtClean="0"/>
              <a:pPr/>
              <a:t>5/21/2020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C49DA-F719-41B6-8068-EE83EC09F3F1}" type="datetime1">
              <a:rPr lang="en-US" smtClean="0"/>
              <a:pPr/>
              <a:t>5/21/2020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BC67F-F7A8-41D7-9EBA-FC5ACAE159B3}" type="datetime1">
              <a:rPr lang="en-US" smtClean="0"/>
              <a:pPr/>
              <a:t>5/21/2020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BD7CB-0304-4F42-990E-DB7F19570A84}" type="datetime1">
              <a:rPr lang="en-US" smtClean="0"/>
              <a:pPr/>
              <a:t>5/21/2020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11B00-032C-4CFC-AF39-92F3902A6D64}" type="datetime1">
              <a:rPr lang="en-US" smtClean="0"/>
              <a:pPr/>
              <a:t>5/21/2020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69919-4247-4F21-8198-D826EB4E4DDC}" type="datetime1">
              <a:rPr lang="en-US" smtClean="0"/>
              <a:pPr/>
              <a:t>5/21/2020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AF9F9F-5D21-40C0-88AE-0A77651B275B}" type="datetime1">
              <a:rPr lang="en-US" smtClean="0"/>
              <a:pPr/>
              <a:t>5/21/2020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89BD7-5AC5-4385-9771-D33E46CD4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3.jpe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9.xml"/><Relationship Id="rId5" Type="http://schemas.openxmlformats.org/officeDocument/2006/relationships/chart" Target="../charts/chart18.xml"/><Relationship Id="rId4" Type="http://schemas.openxmlformats.org/officeDocument/2006/relationships/chart" Target="../charts/char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.jpeg"/><Relationship Id="rId4" Type="http://schemas.openxmlformats.org/officeDocument/2006/relationships/image" Target="../media/image2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349" y="350520"/>
            <a:ext cx="9137651" cy="10668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Mid Day Meal Scheme</a:t>
            </a:r>
            <a:r>
              <a:rPr lang="en-US" sz="40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/>
            </a:r>
            <a:br>
              <a:rPr lang="en-US" sz="40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</a:br>
            <a:endParaRPr lang="en-US" sz="2800" b="1" dirty="0" smtClean="0">
              <a:solidFill>
                <a:srgbClr val="2A2AC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-3174" y="5791200"/>
            <a:ext cx="913606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Government of Madhya Pradesh</a:t>
            </a:r>
            <a:br>
              <a:rPr lang="en-US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</a:br>
            <a:r>
              <a:rPr lang="en-US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Panchayat &amp; Rural Development </a:t>
            </a:r>
            <a:r>
              <a:rPr lang="en-US" sz="24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Department</a:t>
            </a:r>
            <a:endParaRPr lang="en-US" b="1" dirty="0">
              <a:solidFill>
                <a:srgbClr val="99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BEF898-3550-4CEC-9F7D-6CA7C136C019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pic>
        <p:nvPicPr>
          <p:cNvPr id="9" name="Picture 5" descr="MDM Logo 6 cm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58150" y="0"/>
            <a:ext cx="1085850" cy="137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1" name="Picture 8" descr="DSC_667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371600"/>
            <a:ext cx="7848600" cy="44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3400"/>
            <a:ext cx="8229600" cy="1295400"/>
          </a:xfrm>
        </p:spPr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US" sz="3600" b="1" u="sng" dirty="0" smtClean="0">
                <a:solidFill>
                  <a:srgbClr val="990000"/>
                </a:solidFill>
                <a:latin typeface="Comic Sans MS" pitchFamily="66" charset="0"/>
              </a:rPr>
              <a:t>Cooking Cost </a:t>
            </a:r>
            <a:r>
              <a:rPr lang="en-US" sz="3600" b="1" u="sng" dirty="0" err="1" smtClean="0">
                <a:solidFill>
                  <a:srgbClr val="990000"/>
                </a:solidFill>
                <a:latin typeface="Comic Sans MS" pitchFamily="66" charset="0"/>
              </a:rPr>
              <a:t>Utilisation</a:t>
            </a:r>
            <a:r>
              <a:rPr lang="en-US" sz="3600" b="1" dirty="0" smtClean="0">
                <a:solidFill>
                  <a:srgbClr val="990000"/>
                </a:solidFill>
                <a:latin typeface="Comic Sans MS" pitchFamily="66" charset="0"/>
              </a:rPr>
              <a:t/>
            </a:r>
            <a:br>
              <a:rPr lang="en-US" sz="3600" b="1" dirty="0" smtClean="0">
                <a:solidFill>
                  <a:srgbClr val="990000"/>
                </a:solidFill>
                <a:latin typeface="Comic Sans MS" pitchFamily="66" charset="0"/>
              </a:rPr>
            </a:br>
            <a:r>
              <a:rPr lang="en-US" sz="3600" b="1" dirty="0" smtClean="0">
                <a:solidFill>
                  <a:srgbClr val="990000"/>
                </a:solidFill>
                <a:latin typeface="Comic Sans MS" pitchFamily="66" charset="0"/>
              </a:rPr>
              <a:t>(April 2019 to Dec. 2019)</a:t>
            </a:r>
            <a:br>
              <a:rPr lang="en-US" sz="3600" b="1" dirty="0" smtClean="0">
                <a:solidFill>
                  <a:srgbClr val="990000"/>
                </a:solidFill>
                <a:latin typeface="Comic Sans MS" pitchFamily="66" charset="0"/>
              </a:rPr>
            </a:br>
            <a:endParaRPr lang="en-US" sz="3600" dirty="0"/>
          </a:p>
        </p:txBody>
      </p:sp>
      <p:pic>
        <p:nvPicPr>
          <p:cNvPr id="3" name="Picture 5" descr="MDM Logo 6 c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58150" y="0"/>
            <a:ext cx="1085850" cy="137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7391400" y="1600200"/>
            <a:ext cx="1352551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b="1" dirty="0">
                <a:latin typeface="Comic Sans MS" pitchFamily="66" charset="0"/>
              </a:rPr>
              <a:t>(In </a:t>
            </a:r>
            <a:r>
              <a:rPr lang="en-US" b="1" dirty="0" smtClean="0">
                <a:latin typeface="Comic Sans MS" pitchFamily="66" charset="0"/>
              </a:rPr>
              <a:t>Cr)  </a:t>
            </a:r>
            <a:endParaRPr lang="en-US" b="1" dirty="0">
              <a:latin typeface="Comic Sans MS" pitchFamily="66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10</a:t>
            </a:fld>
            <a:endParaRPr lang="en-US"/>
          </a:p>
        </p:txBody>
      </p:sp>
      <p:graphicFrame>
        <p:nvGraphicFramePr>
          <p:cNvPr id="8" name="Chart 7"/>
          <p:cNvGraphicFramePr/>
          <p:nvPr/>
        </p:nvGraphicFramePr>
        <p:xfrm>
          <a:off x="152400" y="1600200"/>
          <a:ext cx="84582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65563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3200" b="1" u="sng" dirty="0" smtClean="0">
                <a:solidFill>
                  <a:srgbClr val="990000"/>
                </a:solidFill>
                <a:latin typeface="Comic Sans MS" pitchFamily="66" charset="0"/>
              </a:rPr>
              <a:t>CCH – Engagement</a:t>
            </a:r>
            <a:r>
              <a:rPr lang="en-US" sz="3200" b="1" dirty="0" smtClean="0">
                <a:solidFill>
                  <a:srgbClr val="990000"/>
                </a:solidFill>
                <a:latin typeface="Comic Sans MS" pitchFamily="66" charset="0"/>
              </a:rPr>
              <a:t/>
            </a:r>
            <a:br>
              <a:rPr lang="en-US" sz="3200" b="1" dirty="0" smtClean="0">
                <a:solidFill>
                  <a:srgbClr val="990000"/>
                </a:solidFill>
                <a:latin typeface="Comic Sans MS" pitchFamily="66" charset="0"/>
              </a:rPr>
            </a:br>
            <a:r>
              <a:rPr lang="en-US" sz="3200" b="1" dirty="0" smtClean="0">
                <a:solidFill>
                  <a:srgbClr val="990000"/>
                </a:solidFill>
                <a:latin typeface="Comic Sans MS" pitchFamily="66" charset="0"/>
              </a:rPr>
              <a:t>(April 2019 to Dec. 2019)</a:t>
            </a:r>
            <a:r>
              <a:rPr lang="en-US" sz="3200" b="1" dirty="0" smtClean="0">
                <a:latin typeface="Comic Sans MS" pitchFamily="66" charset="0"/>
              </a:rPr>
              <a:t/>
            </a:r>
            <a:br>
              <a:rPr lang="en-US" sz="3200" b="1" dirty="0" smtClean="0">
                <a:latin typeface="Comic Sans MS" pitchFamily="66" charset="0"/>
              </a:rPr>
            </a:br>
            <a:endParaRPr lang="en-US" sz="3200" dirty="0"/>
          </a:p>
        </p:txBody>
      </p:sp>
      <p:pic>
        <p:nvPicPr>
          <p:cNvPr id="4" name="Picture 5" descr="MDM Logo 6 c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58150" y="0"/>
            <a:ext cx="1085850" cy="137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11</a:t>
            </a:fld>
            <a:endParaRPr lang="en-US"/>
          </a:p>
        </p:txBody>
      </p:sp>
      <p:graphicFrame>
        <p:nvGraphicFramePr>
          <p:cNvPr id="9" name="Chart 8"/>
          <p:cNvGraphicFramePr/>
          <p:nvPr/>
        </p:nvGraphicFramePr>
        <p:xfrm>
          <a:off x="0" y="1676400"/>
          <a:ext cx="8686800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224136"/>
          </a:xfrm>
        </p:spPr>
        <p:txBody>
          <a:bodyPr>
            <a:normAutofit/>
          </a:bodyPr>
          <a:lstStyle/>
          <a:p>
            <a:pPr algn="ctr"/>
            <a:r>
              <a:rPr lang="en-US" sz="3200" b="1" u="sng" dirty="0" smtClean="0">
                <a:solidFill>
                  <a:srgbClr val="990000"/>
                </a:solidFill>
                <a:latin typeface="Comic Sans MS" pitchFamily="66" charset="0"/>
              </a:rPr>
              <a:t>Cook Cum Helpers</a:t>
            </a:r>
            <a:endParaRPr lang="en-US" sz="3200" b="1" u="sng" dirty="0">
              <a:solidFill>
                <a:srgbClr val="990000"/>
              </a:solidFill>
              <a:latin typeface="Comic Sans MS" pitchFamily="66" charset="0"/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752600"/>
            <a:ext cx="4176464" cy="2016224"/>
          </a:xfrm>
          <a:prstGeom prst="round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 descr="20160804_114942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8600" y="4038600"/>
            <a:ext cx="4030216" cy="23042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C:\Users\acer\AppData\Local\Temp\Rar$DRa0.524\5-_PS_Kadolaubari_dist-_harda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600200"/>
            <a:ext cx="4102224" cy="2323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C:\Documents and Settings\user\Desktop\LOGO\MDM_LOGO_JPEG.JPG"/>
          <p:cNvPicPr>
            <a:picLocks noChangeAspect="1" noChangeArrowheads="1"/>
          </p:cNvPicPr>
          <p:nvPr/>
        </p:nvPicPr>
        <p:blipFill>
          <a:blip r:embed="rId5" cstate="print"/>
          <a:srcRect l="27779" t="13121" r="27777" b="10283"/>
          <a:stretch>
            <a:fillRect/>
          </a:stretch>
        </p:blipFill>
        <p:spPr bwMode="auto">
          <a:xfrm>
            <a:off x="8153400" y="0"/>
            <a:ext cx="99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3400" y="6488668"/>
            <a:ext cx="8305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District – </a:t>
            </a:r>
            <a:r>
              <a:rPr lang="en-US" b="1" dirty="0" err="1" smtClean="0"/>
              <a:t>Vidisha</a:t>
            </a:r>
            <a:r>
              <a:rPr lang="en-US" b="1" dirty="0" smtClean="0"/>
              <a:t> and </a:t>
            </a:r>
            <a:r>
              <a:rPr lang="en-US" b="1" dirty="0" err="1" smtClean="0"/>
              <a:t>Chhindwara</a:t>
            </a:r>
            <a:endParaRPr lang="en-US" b="1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2050" name="Picture 2" descr="E:\AWP-2020-21\Photo\WhatsApp Image 2020-05-19 at 13.18.42(1)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76800" y="4191000"/>
            <a:ext cx="3886200" cy="213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73183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3200" b="1" u="sng" dirty="0" smtClean="0">
                <a:solidFill>
                  <a:srgbClr val="990000"/>
                </a:solidFill>
                <a:latin typeface="Comic Sans MS" pitchFamily="66" charset="0"/>
              </a:rPr>
              <a:t>Honorarium of Cook-Cum-Helper </a:t>
            </a:r>
            <a:r>
              <a:rPr lang="en-US" sz="3200" b="1" dirty="0" smtClean="0">
                <a:solidFill>
                  <a:srgbClr val="990000"/>
                </a:solidFill>
                <a:latin typeface="Comic Sans MS" pitchFamily="66" charset="0"/>
              </a:rPr>
              <a:t/>
            </a:r>
            <a:br>
              <a:rPr lang="en-US" sz="3200" b="1" dirty="0" smtClean="0">
                <a:solidFill>
                  <a:srgbClr val="990000"/>
                </a:solidFill>
                <a:latin typeface="Comic Sans MS" pitchFamily="66" charset="0"/>
              </a:rPr>
            </a:br>
            <a:r>
              <a:rPr lang="en-US" sz="3200" b="1" dirty="0" smtClean="0">
                <a:solidFill>
                  <a:srgbClr val="990000"/>
                </a:solidFill>
                <a:latin typeface="Comic Sans MS" pitchFamily="66" charset="0"/>
              </a:rPr>
              <a:t>(April 2019 to Dec. 2019)</a:t>
            </a:r>
            <a:r>
              <a:rPr lang="en-US" sz="3200" b="1" dirty="0" smtClean="0">
                <a:latin typeface="Comic Sans MS" pitchFamily="66" charset="0"/>
              </a:rPr>
              <a:t/>
            </a:r>
            <a:br>
              <a:rPr lang="en-US" sz="3200" b="1" dirty="0" smtClean="0">
                <a:latin typeface="Comic Sans MS" pitchFamily="66" charset="0"/>
              </a:rPr>
            </a:br>
            <a:endParaRPr lang="en-US" sz="3200" dirty="0"/>
          </a:p>
        </p:txBody>
      </p:sp>
      <p:pic>
        <p:nvPicPr>
          <p:cNvPr id="3" name="Picture 5" descr="MDM Logo 6 c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58150" y="0"/>
            <a:ext cx="1085850" cy="137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7391400" y="1600200"/>
            <a:ext cx="1352551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b="1" dirty="0">
                <a:latin typeface="Comic Sans MS" pitchFamily="66" charset="0"/>
              </a:rPr>
              <a:t>(In </a:t>
            </a:r>
            <a:r>
              <a:rPr lang="en-US" b="1" dirty="0" smtClean="0">
                <a:latin typeface="Comic Sans MS" pitchFamily="66" charset="0"/>
              </a:rPr>
              <a:t>Cr)  </a:t>
            </a:r>
            <a:endParaRPr lang="en-US" b="1" dirty="0">
              <a:latin typeface="Comic Sans MS" pitchFamily="66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13</a:t>
            </a:fld>
            <a:endParaRPr lang="en-US"/>
          </a:p>
        </p:txBody>
      </p:sp>
      <p:graphicFrame>
        <p:nvGraphicFramePr>
          <p:cNvPr id="10" name="Chart 9"/>
          <p:cNvGraphicFramePr/>
          <p:nvPr/>
        </p:nvGraphicFramePr>
        <p:xfrm>
          <a:off x="6477000" y="2057400"/>
          <a:ext cx="2895600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/>
          <p:cNvGraphicFramePr/>
          <p:nvPr/>
        </p:nvGraphicFramePr>
        <p:xfrm>
          <a:off x="381000" y="2057400"/>
          <a:ext cx="64770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400"/>
            <a:ext cx="8153400" cy="503238"/>
          </a:xfrm>
        </p:spPr>
        <p:txBody>
          <a:bodyPr>
            <a:noAutofit/>
          </a:bodyPr>
          <a:lstStyle/>
          <a:p>
            <a:r>
              <a:rPr lang="en-US" sz="3200" b="1" u="sng" dirty="0" smtClean="0">
                <a:solidFill>
                  <a:srgbClr val="990000"/>
                </a:solidFill>
                <a:latin typeface="Comic Sans MS" pitchFamily="66" charset="0"/>
              </a:rPr>
              <a:t>Transportation Assistance - Utilization</a:t>
            </a:r>
            <a:r>
              <a:rPr lang="en-US" sz="3200" b="1" dirty="0" smtClean="0">
                <a:solidFill>
                  <a:srgbClr val="990000"/>
                </a:solidFill>
                <a:latin typeface="Comic Sans MS" pitchFamily="66" charset="0"/>
              </a:rPr>
              <a:t/>
            </a:r>
            <a:br>
              <a:rPr lang="en-US" sz="3200" b="1" dirty="0" smtClean="0">
                <a:solidFill>
                  <a:srgbClr val="990000"/>
                </a:solidFill>
                <a:latin typeface="Comic Sans MS" pitchFamily="66" charset="0"/>
              </a:rPr>
            </a:br>
            <a:r>
              <a:rPr lang="en-US" sz="3200" b="1" dirty="0" smtClean="0">
                <a:solidFill>
                  <a:srgbClr val="990000"/>
                </a:solidFill>
                <a:latin typeface="Comic Sans MS" pitchFamily="66" charset="0"/>
              </a:rPr>
              <a:t>(April 2019 to Dec. 2019)</a:t>
            </a:r>
            <a:r>
              <a:rPr lang="en-US" sz="3200" b="1" dirty="0" smtClean="0">
                <a:latin typeface="Comic Sans MS" pitchFamily="66" charset="0"/>
              </a:rPr>
              <a:t/>
            </a:r>
            <a:br>
              <a:rPr lang="en-US" sz="3200" b="1" dirty="0" smtClean="0">
                <a:latin typeface="Comic Sans MS" pitchFamily="66" charset="0"/>
              </a:rPr>
            </a:br>
            <a:endParaRPr lang="en-US" sz="3200" dirty="0"/>
          </a:p>
        </p:txBody>
      </p:sp>
      <p:pic>
        <p:nvPicPr>
          <p:cNvPr id="3" name="Picture 5" descr="MDM Logo 6 c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58150" y="0"/>
            <a:ext cx="1085850" cy="137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7391400" y="1600200"/>
            <a:ext cx="1352551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b="1" dirty="0">
                <a:latin typeface="Comic Sans MS" pitchFamily="66" charset="0"/>
              </a:rPr>
              <a:t>(In </a:t>
            </a:r>
            <a:r>
              <a:rPr lang="en-US" b="1" dirty="0" smtClean="0">
                <a:latin typeface="Comic Sans MS" pitchFamily="66" charset="0"/>
              </a:rPr>
              <a:t>Cr)  </a:t>
            </a:r>
            <a:endParaRPr lang="en-US" b="1" dirty="0">
              <a:latin typeface="Comic Sans MS" pitchFamily="66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14</a:t>
            </a:fld>
            <a:endParaRPr lang="en-US"/>
          </a:p>
        </p:txBody>
      </p:sp>
      <p:graphicFrame>
        <p:nvGraphicFramePr>
          <p:cNvPr id="8" name="Chart 7"/>
          <p:cNvGraphicFramePr/>
          <p:nvPr/>
        </p:nvGraphicFramePr>
        <p:xfrm>
          <a:off x="0" y="1371600"/>
          <a:ext cx="89154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731838"/>
          </a:xfrm>
        </p:spPr>
        <p:txBody>
          <a:bodyPr>
            <a:noAutofit/>
          </a:bodyPr>
          <a:lstStyle/>
          <a:p>
            <a:r>
              <a:rPr lang="en-US" sz="3200" b="1" u="sng" dirty="0" smtClean="0">
                <a:solidFill>
                  <a:srgbClr val="990000"/>
                </a:solidFill>
                <a:latin typeface="Comic Sans MS" pitchFamily="66" charset="0"/>
              </a:rPr>
              <a:t>MME- Utilization</a:t>
            </a:r>
            <a:br>
              <a:rPr lang="en-US" sz="3200" b="1" u="sng" dirty="0" smtClean="0">
                <a:solidFill>
                  <a:srgbClr val="990000"/>
                </a:solidFill>
                <a:latin typeface="Comic Sans MS" pitchFamily="66" charset="0"/>
              </a:rPr>
            </a:br>
            <a:r>
              <a:rPr lang="en-US" sz="3200" b="1" dirty="0" smtClean="0">
                <a:solidFill>
                  <a:srgbClr val="990000"/>
                </a:solidFill>
                <a:latin typeface="Comic Sans MS" pitchFamily="66" charset="0"/>
              </a:rPr>
              <a:t>(April 2019 to Dec, 2019)</a:t>
            </a:r>
            <a:r>
              <a:rPr lang="en-US" sz="3200" b="1" dirty="0" smtClean="0">
                <a:latin typeface="Comic Sans MS" pitchFamily="66" charset="0"/>
              </a:rPr>
              <a:t/>
            </a:r>
            <a:br>
              <a:rPr lang="en-US" sz="3200" b="1" dirty="0" smtClean="0">
                <a:latin typeface="Comic Sans MS" pitchFamily="66" charset="0"/>
              </a:rPr>
            </a:br>
            <a:endParaRPr lang="en-US" sz="3200" dirty="0"/>
          </a:p>
        </p:txBody>
      </p:sp>
      <p:pic>
        <p:nvPicPr>
          <p:cNvPr id="3" name="Picture 5" descr="MDM Logo 6 c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58150" y="0"/>
            <a:ext cx="1085850" cy="137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7391400" y="1600200"/>
            <a:ext cx="1352551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b="1" dirty="0">
                <a:latin typeface="Comic Sans MS" pitchFamily="66" charset="0"/>
              </a:rPr>
              <a:t>(In </a:t>
            </a:r>
            <a:r>
              <a:rPr lang="en-US" b="1" dirty="0" smtClean="0">
                <a:latin typeface="Comic Sans MS" pitchFamily="66" charset="0"/>
              </a:rPr>
              <a:t>Cr)  </a:t>
            </a:r>
            <a:endParaRPr lang="en-US" b="1" dirty="0">
              <a:latin typeface="Comic Sans MS" pitchFamily="66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15</a:t>
            </a:fld>
            <a:endParaRPr lang="en-US"/>
          </a:p>
        </p:txBody>
      </p:sp>
      <p:graphicFrame>
        <p:nvGraphicFramePr>
          <p:cNvPr id="9" name="Chart 8"/>
          <p:cNvGraphicFramePr/>
          <p:nvPr/>
        </p:nvGraphicFramePr>
        <p:xfrm>
          <a:off x="0" y="1828800"/>
          <a:ext cx="70104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/>
          <p:cNvGraphicFramePr/>
          <p:nvPr/>
        </p:nvGraphicFramePr>
        <p:xfrm>
          <a:off x="6362700" y="2209800"/>
          <a:ext cx="2781300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-369888" y="685801"/>
            <a:ext cx="89804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3200" b="1" u="sng" dirty="0" smtClean="0">
                <a:solidFill>
                  <a:srgbClr val="990000"/>
                </a:solidFill>
                <a:latin typeface="Comic Sans MS" pitchFamily="66" charset="0"/>
              </a:rPr>
              <a:t>Kitchen Cum Store</a:t>
            </a:r>
            <a:endParaRPr lang="en-US" sz="3200" b="1" u="sng" dirty="0">
              <a:solidFill>
                <a:srgbClr val="990000"/>
              </a:solidFill>
              <a:latin typeface="Comic Sans MS" pitchFamily="66" charset="0"/>
            </a:endParaRPr>
          </a:p>
        </p:txBody>
      </p:sp>
      <p:pic>
        <p:nvPicPr>
          <p:cNvPr id="6" name="Picture 5" descr="MDM Logo 6 c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58150" y="0"/>
            <a:ext cx="1085850" cy="137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16</a:t>
            </a:fld>
            <a:endParaRPr lang="en-US"/>
          </a:p>
        </p:txBody>
      </p:sp>
      <p:graphicFrame>
        <p:nvGraphicFramePr>
          <p:cNvPr id="9" name="Chart 8"/>
          <p:cNvGraphicFramePr/>
          <p:nvPr/>
        </p:nvGraphicFramePr>
        <p:xfrm>
          <a:off x="381000" y="1676400"/>
          <a:ext cx="830580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-369888" y="685801"/>
            <a:ext cx="89804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3200" b="1" u="sng" dirty="0" smtClean="0">
                <a:solidFill>
                  <a:srgbClr val="990000"/>
                </a:solidFill>
                <a:latin typeface="Comic Sans MS" pitchFamily="66" charset="0"/>
              </a:rPr>
              <a:t>Repair of Kitchen Cum Store</a:t>
            </a:r>
            <a:endParaRPr lang="en-US" sz="3200" b="1" u="sng" dirty="0">
              <a:solidFill>
                <a:srgbClr val="990000"/>
              </a:solidFill>
              <a:latin typeface="Comic Sans MS" pitchFamily="66" charset="0"/>
            </a:endParaRPr>
          </a:p>
        </p:txBody>
      </p:sp>
      <p:pic>
        <p:nvPicPr>
          <p:cNvPr id="6" name="Picture 5" descr="MDM Logo 6 c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58150" y="0"/>
            <a:ext cx="1085850" cy="137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17</a:t>
            </a:fld>
            <a:endParaRPr lang="en-US"/>
          </a:p>
        </p:txBody>
      </p:sp>
      <p:graphicFrame>
        <p:nvGraphicFramePr>
          <p:cNvPr id="10" name="Chart 9"/>
          <p:cNvGraphicFramePr/>
          <p:nvPr/>
        </p:nvGraphicFramePr>
        <p:xfrm>
          <a:off x="685800" y="1752600"/>
          <a:ext cx="7848600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08688"/>
          </a:xfrm>
        </p:spPr>
        <p:txBody>
          <a:bodyPr>
            <a:normAutofit/>
          </a:bodyPr>
          <a:lstStyle/>
          <a:p>
            <a:r>
              <a:rPr lang="en-US" sz="3200" b="1" u="sng" dirty="0" smtClean="0">
                <a:solidFill>
                  <a:srgbClr val="990000"/>
                </a:solidFill>
                <a:latin typeface="Comic Sans MS" pitchFamily="66" charset="0"/>
                <a:ea typeface="+mn-ea"/>
                <a:cs typeface="+mn-cs"/>
              </a:rPr>
              <a:t>Kitchen shed</a:t>
            </a:r>
            <a:r>
              <a:rPr lang="en-US" sz="3200" b="1" u="sng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1" u="sng" dirty="0">
              <a:latin typeface="DevLys 010" pitchFamily="2" charset="0"/>
            </a:endParaRPr>
          </a:p>
        </p:txBody>
      </p:sp>
      <p:pic>
        <p:nvPicPr>
          <p:cNvPr id="8" name="Picture 5" descr="C:\Documents and Settings\user\Desktop\LOGO\MDM_LOGO_JPEG.JPG"/>
          <p:cNvPicPr>
            <a:picLocks noChangeAspect="1" noChangeArrowheads="1"/>
          </p:cNvPicPr>
          <p:nvPr/>
        </p:nvPicPr>
        <p:blipFill>
          <a:blip r:embed="rId2" cstate="print"/>
          <a:srcRect l="27779" t="13121" r="27777" b="10283"/>
          <a:stretch>
            <a:fillRect/>
          </a:stretch>
        </p:blipFill>
        <p:spPr bwMode="auto">
          <a:xfrm>
            <a:off x="8153400" y="0"/>
            <a:ext cx="99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3075" name="Picture 3" descr="E:\AWP-2020-21\Photo\WhatsApp Image 2020-05-19 at 13.18.41.jpeg"/>
          <p:cNvPicPr>
            <a:picLocks noChangeAspect="1" noChangeArrowheads="1"/>
          </p:cNvPicPr>
          <p:nvPr/>
        </p:nvPicPr>
        <p:blipFill>
          <a:blip r:embed="rId3"/>
          <a:srcRect l="10450" t="5687" r="19882" b="7109"/>
          <a:stretch>
            <a:fillRect/>
          </a:stretch>
        </p:blipFill>
        <p:spPr bwMode="auto">
          <a:xfrm>
            <a:off x="838200" y="1219200"/>
            <a:ext cx="7543800" cy="2988945"/>
          </a:xfrm>
          <a:prstGeom prst="rect">
            <a:avLst/>
          </a:prstGeom>
          <a:noFill/>
        </p:spPr>
      </p:pic>
      <p:pic>
        <p:nvPicPr>
          <p:cNvPr id="14" name="Picture 2" descr="C:\Users\lenovo\Desktop\pic\002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4267200"/>
            <a:ext cx="3962400" cy="2166448"/>
          </a:xfrm>
          <a:prstGeom prst="rect">
            <a:avLst/>
          </a:prstGeom>
          <a:noFill/>
        </p:spPr>
      </p:pic>
      <p:pic>
        <p:nvPicPr>
          <p:cNvPr id="15" name="Picture 3" descr="C:\Users\lenovo\Desktop\pic\WhatsApp Image 2020-02-22 at 3.16.56 PM.jpeg"/>
          <p:cNvPicPr>
            <a:picLocks noChangeAspect="1" noChangeArrowheads="1"/>
          </p:cNvPicPr>
          <p:nvPr/>
        </p:nvPicPr>
        <p:blipFill>
          <a:blip r:embed="rId5"/>
          <a:srcRect l="21795"/>
          <a:stretch>
            <a:fillRect/>
          </a:stretch>
        </p:blipFill>
        <p:spPr bwMode="auto">
          <a:xfrm>
            <a:off x="4953000" y="4343400"/>
            <a:ext cx="3428999" cy="2133600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609600" y="6488668"/>
            <a:ext cx="17348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District –</a:t>
            </a:r>
            <a:r>
              <a:rPr lang="en-US" b="1" dirty="0" err="1" smtClean="0"/>
              <a:t>Satna</a:t>
            </a:r>
            <a:r>
              <a:rPr lang="en-US" b="1" dirty="0" smtClean="0"/>
              <a:t>   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229600" cy="708688"/>
          </a:xfrm>
        </p:spPr>
        <p:txBody>
          <a:bodyPr>
            <a:normAutofit/>
          </a:bodyPr>
          <a:lstStyle/>
          <a:p>
            <a:r>
              <a:rPr lang="en-US" sz="3200" b="1" u="sng" dirty="0" smtClean="0">
                <a:solidFill>
                  <a:srgbClr val="990000"/>
                </a:solidFill>
                <a:latin typeface="Comic Sans MS" pitchFamily="66" charset="0"/>
                <a:ea typeface="+mn-ea"/>
                <a:cs typeface="+mn-cs"/>
              </a:rPr>
              <a:t>Dining hall  </a:t>
            </a:r>
            <a:endParaRPr lang="en-US" sz="3200" b="1" u="sng" dirty="0">
              <a:solidFill>
                <a:srgbClr val="990000"/>
              </a:solidFill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1026" name="Picture 2" descr="C:\Users\lenovo\Pictures\MDM PIC\WhatsApp Image 2019-05-18 at 8.43.47 AM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1828800"/>
            <a:ext cx="3962400" cy="4114800"/>
          </a:xfrm>
          <a:prstGeom prst="rect">
            <a:avLst/>
          </a:prstGeom>
          <a:noFill/>
        </p:spPr>
      </p:pic>
      <p:pic>
        <p:nvPicPr>
          <p:cNvPr id="10" name="Picture 5" descr="C:\Documents and Settings\user\Desktop\LOGO\MDM_LOGO_JPEG.JPG"/>
          <p:cNvPicPr>
            <a:picLocks noChangeAspect="1" noChangeArrowheads="1"/>
          </p:cNvPicPr>
          <p:nvPr/>
        </p:nvPicPr>
        <p:blipFill>
          <a:blip r:embed="rId3" cstate="print"/>
          <a:srcRect l="27779" t="13121" r="27777" b="10283"/>
          <a:stretch>
            <a:fillRect/>
          </a:stretch>
        </p:blipFill>
        <p:spPr bwMode="auto">
          <a:xfrm>
            <a:off x="8153400" y="0"/>
            <a:ext cx="99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Content Placeholder 3" descr="C:\Documents and Settings\Administrator\Desktop\13-7-15 mdm\IMG-20150627-WA0124.jp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828800"/>
            <a:ext cx="4114800" cy="410296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609600" y="6019800"/>
            <a:ext cx="20576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District –</a:t>
            </a:r>
            <a:r>
              <a:rPr lang="en-US" b="1" dirty="0" err="1" smtClean="0"/>
              <a:t>Neemuch</a:t>
            </a:r>
            <a:r>
              <a:rPr lang="en-US" b="1" dirty="0" smtClean="0"/>
              <a:t>  </a:t>
            </a:r>
            <a:endParaRPr lang="en-US" b="1" dirty="0"/>
          </a:p>
        </p:txBody>
      </p:sp>
      <p:sp>
        <p:nvSpPr>
          <p:cNvPr id="8" name="Rectangle 7"/>
          <p:cNvSpPr/>
          <p:nvPr/>
        </p:nvSpPr>
        <p:spPr>
          <a:xfrm>
            <a:off x="381000" y="1295400"/>
            <a:ext cx="822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Built under </a:t>
            </a:r>
            <a:r>
              <a:rPr lang="en-US" b="1" dirty="0" err="1" smtClean="0"/>
              <a:t>Panch-parmeshwar</a:t>
            </a:r>
            <a:r>
              <a:rPr lang="en-US" b="1" dirty="0" smtClean="0"/>
              <a:t> scheme </a:t>
            </a:r>
            <a:endParaRPr lang="en-US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349" y="894545"/>
            <a:ext cx="9137651" cy="1066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b="1" u="sng" dirty="0" smtClean="0">
                <a:solidFill>
                  <a:srgbClr val="C00000"/>
                </a:solidFill>
                <a:latin typeface="Comic Sans MS" pitchFamily="66" charset="0"/>
              </a:rPr>
              <a:t>Plan Approved</a:t>
            </a:r>
            <a:endParaRPr lang="en-US" sz="2800" b="1" u="sng" dirty="0" smtClean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BEF898-3550-4CEC-9F7D-6CA7C136C019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9" name="Picture 5" descr="MDM Logo 6 cm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58150" y="0"/>
            <a:ext cx="1085850" cy="137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4800" y="2209800"/>
            <a:ext cx="8305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 smtClean="0"/>
              <a:t> 	Approved by Chairman, State Steering cum Monitoring Committee.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38200"/>
            <a:ext cx="8001000" cy="579438"/>
          </a:xfrm>
        </p:spPr>
        <p:txBody>
          <a:bodyPr>
            <a:normAutofit fontScale="90000"/>
          </a:bodyPr>
          <a:lstStyle/>
          <a:p>
            <a:pPr lvl="0"/>
            <a:r>
              <a:rPr lang="en-US" altLang="en-US" sz="3300" b="1" u="sng" kern="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Annual and Monthly Data Entry for F.Y. 2019-20 </a:t>
            </a:r>
            <a:r>
              <a:rPr kumimoji="0" lang="en-US" altLang="en-US" b="1" i="0" u="sng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altLang="en-US" b="1" i="0" u="sng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lang="en-US" dirty="0"/>
          </a:p>
        </p:txBody>
      </p:sp>
      <p:pic>
        <p:nvPicPr>
          <p:cNvPr id="3" name="Picture 5" descr="MDM Logo 6 c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58150" y="0"/>
            <a:ext cx="1085850" cy="137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286000"/>
            <a:ext cx="1447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="1" u="sng" kern="0" dirty="0" smtClean="0">
                <a:solidFill>
                  <a:schemeClr val="accent5">
                    <a:lumMod val="75000"/>
                  </a:schemeClr>
                </a:solidFill>
              </a:rPr>
              <a:t>Annual MIS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4876800"/>
            <a:ext cx="1447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="1" u="sng" kern="0" dirty="0" smtClean="0">
                <a:solidFill>
                  <a:schemeClr val="accent5">
                    <a:lumMod val="75000"/>
                  </a:schemeClr>
                </a:solidFill>
              </a:rPr>
              <a:t>Monthly MIS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13" name="Chart 12"/>
          <p:cNvGraphicFramePr/>
          <p:nvPr/>
        </p:nvGraphicFramePr>
        <p:xfrm>
          <a:off x="1524000" y="1524000"/>
          <a:ext cx="3810000" cy="190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Chart 13"/>
          <p:cNvGraphicFramePr/>
          <p:nvPr/>
        </p:nvGraphicFramePr>
        <p:xfrm>
          <a:off x="5486400" y="1447800"/>
          <a:ext cx="3657600" cy="1647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Chart 14"/>
          <p:cNvGraphicFramePr/>
          <p:nvPr/>
        </p:nvGraphicFramePr>
        <p:xfrm>
          <a:off x="1524000" y="3886200"/>
          <a:ext cx="3810000" cy="213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6" name="Chart 15"/>
          <p:cNvGraphicFramePr/>
          <p:nvPr/>
        </p:nvGraphicFramePr>
        <p:xfrm>
          <a:off x="5257800" y="3657600"/>
          <a:ext cx="3886200" cy="236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5" descr="C:\Documents and Settings\user\Desktop\LOGO\MDM_LOGO_JPEG.JPG"/>
          <p:cNvPicPr>
            <a:picLocks noChangeAspect="1" noChangeArrowheads="1"/>
          </p:cNvPicPr>
          <p:nvPr/>
        </p:nvPicPr>
        <p:blipFill>
          <a:blip r:embed="rId3" cstate="print"/>
          <a:srcRect l="27779" t="13121" r="27777" b="10283"/>
          <a:stretch>
            <a:fillRect/>
          </a:stretch>
        </p:blipFill>
        <p:spPr bwMode="auto">
          <a:xfrm>
            <a:off x="8153400" y="0"/>
            <a:ext cx="99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-152398" y="159401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228600" y="914400"/>
            <a:ext cx="838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kumimoji="0" lang="en-US" altLang="en-US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Automated Monitoring System has been </a:t>
            </a:r>
            <a:r>
              <a:rPr kumimoji="0" lang="en-US" altLang="en-US" sz="2800" b="1" i="0" u="sng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operationalised</a:t>
            </a:r>
            <a:endParaRPr kumimoji="0" lang="en-US" altLang="en-US" sz="2800" b="1" i="0" u="sng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1000" y="1371600"/>
            <a:ext cx="8153400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dirty="0" smtClean="0"/>
              <a:t> 51 districts have successfully ported their data on mdmhp.nic.in portal. </a:t>
            </a:r>
          </a:p>
          <a:p>
            <a:pPr marL="228600" indent="-228600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dirty="0" smtClean="0"/>
              <a:t>Currently 18903 Schools of 51 districts have sent reports through app, </a:t>
            </a:r>
            <a:r>
              <a:rPr lang="en-US" sz="3200" dirty="0" err="1" smtClean="0"/>
              <a:t>sms</a:t>
            </a:r>
            <a:r>
              <a:rPr lang="en-US" sz="3200" dirty="0" smtClean="0"/>
              <a:t> in Feb 2020</a:t>
            </a:r>
          </a:p>
          <a:p>
            <a:pPr marL="228600" lvl="0" indent="-228600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dirty="0" smtClean="0"/>
              <a:t>MDM Scheme is being implemented through </a:t>
            </a:r>
            <a:r>
              <a:rPr lang="en-US" altLang="en-US" sz="3200" b="1" kern="0" dirty="0" smtClean="0">
                <a:solidFill>
                  <a:schemeClr val="tx2">
                    <a:lumMod val="75000"/>
                  </a:schemeClr>
                </a:solidFill>
              </a:rPr>
              <a:t>http://mdm.mp.gov.in</a:t>
            </a:r>
            <a:r>
              <a:rPr lang="en-US" sz="3200" dirty="0" smtClean="0"/>
              <a:t> MDM Portal. </a:t>
            </a:r>
          </a:p>
          <a:p>
            <a:pPr marL="228600" indent="-228600" algn="just">
              <a:buFont typeface="Arial" pitchFamily="34" charset="0"/>
              <a:buChar char="•"/>
            </a:pPr>
            <a:endParaRPr lang="en-US" sz="3200" dirty="0" smtClean="0"/>
          </a:p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endParaRPr lang="en-US" sz="4400" dirty="0" smtClean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060E7D-90C1-471E-9C23-A043D72DAF44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5" descr="C:\Documents and Settings\user\Desktop\LOGO\MDM_LOGO_JPEG.JPG"/>
          <p:cNvPicPr>
            <a:picLocks noChangeAspect="1" noChangeArrowheads="1"/>
          </p:cNvPicPr>
          <p:nvPr/>
        </p:nvPicPr>
        <p:blipFill>
          <a:blip r:embed="rId3" cstate="print"/>
          <a:srcRect l="27779" t="13121" r="27777" b="10283"/>
          <a:stretch>
            <a:fillRect/>
          </a:stretch>
        </p:blipFill>
        <p:spPr bwMode="auto">
          <a:xfrm>
            <a:off x="8153400" y="0"/>
            <a:ext cx="99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-152398" y="159401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228600" y="914400"/>
            <a:ext cx="838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kumimoji="0" lang="en-US" altLang="en-US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State MDM Portal</a:t>
            </a:r>
            <a:r>
              <a:rPr kumimoji="0" lang="en-US" altLang="en-US" sz="2800" b="1" i="0" u="sng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en-US" altLang="en-US" sz="2800" b="1" i="0" u="sng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1000" y="1371600"/>
            <a:ext cx="8153400" cy="4467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5138" indent="-465138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/>
              <a:t> The MDM Scheme is being implemented through MDM Portal created with the help of NIC, Bhopal</a:t>
            </a:r>
          </a:p>
          <a:p>
            <a:pPr marL="465138" indent="-465138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/>
              <a:t>Cooking cost to SHG and honorarium to CCH is being electronically transferred to their respective bank accounts </a:t>
            </a:r>
          </a:p>
          <a:p>
            <a:pPr marL="465138" indent="-465138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/>
              <a:t>Food grain is being allotted to SHG’s /Agencies through </a:t>
            </a:r>
            <a:r>
              <a:rPr lang="en-US" sz="2400" dirty="0" err="1" smtClean="0"/>
              <a:t>eRO</a:t>
            </a:r>
            <a:r>
              <a:rPr lang="en-US" sz="2400" dirty="0" smtClean="0"/>
              <a:t>.   Food grain is calculated school wise and sent to the government fair price shops (PDS) mapped with the concerned schools  through NAN Portal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060E7D-90C1-471E-9C23-A043D72DAF4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5" descr="C:\Documents and Settings\user\Desktop\LOGO\MDM_LOGO_JPEG.JPG"/>
          <p:cNvPicPr>
            <a:picLocks noChangeAspect="1" noChangeArrowheads="1"/>
          </p:cNvPicPr>
          <p:nvPr/>
        </p:nvPicPr>
        <p:blipFill>
          <a:blip r:embed="rId3" cstate="print"/>
          <a:srcRect l="27779" t="13121" r="27777" b="10283"/>
          <a:stretch>
            <a:fillRect/>
          </a:stretch>
        </p:blipFill>
        <p:spPr bwMode="auto">
          <a:xfrm>
            <a:off x="8153400" y="0"/>
            <a:ext cx="99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-152398" y="159401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52400" y="381000"/>
            <a:ext cx="838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kumimoji="0" lang="en-US" altLang="en-US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State MDM Portal</a:t>
            </a:r>
            <a:r>
              <a:rPr kumimoji="0" lang="en-US" altLang="en-US" sz="2800" b="1" i="0" u="sng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en-US" altLang="en-US" sz="2800" b="1" i="0" u="sng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060E7D-90C1-471E-9C23-A043D72DAF4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1" name="Picture 3" descr="C:\Users\nicpr\Desktop\SCH\3.png"/>
          <p:cNvPicPr>
            <a:picLocks noChangeAspect="1" noChangeArrowheads="1"/>
          </p:cNvPicPr>
          <p:nvPr/>
        </p:nvPicPr>
        <p:blipFill>
          <a:blip r:embed="rId4" cstate="print"/>
          <a:srcRect b="11111"/>
          <a:stretch>
            <a:fillRect/>
          </a:stretch>
        </p:blipFill>
        <p:spPr bwMode="auto">
          <a:xfrm>
            <a:off x="0" y="1524000"/>
            <a:ext cx="9144000" cy="5334000"/>
          </a:xfrm>
          <a:prstGeom prst="rect">
            <a:avLst/>
          </a:prstGeom>
          <a:noFill/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0" y="1066800"/>
            <a:ext cx="838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altLang="en-US" sz="2800" b="1" kern="0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Website -  http://mdm.mp.gov.in</a:t>
            </a:r>
            <a:endParaRPr kumimoji="0" lang="en-US" altLang="en-US" sz="2800" b="1" i="0" strike="noStrike" kern="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ctrTitle"/>
          </p:nvPr>
        </p:nvSpPr>
        <p:spPr>
          <a:xfrm>
            <a:off x="685800" y="1600201"/>
            <a:ext cx="7772400" cy="2000250"/>
          </a:xfrm>
        </p:spPr>
        <p:txBody>
          <a:bodyPr anchor="t">
            <a:noAutofit/>
          </a:bodyPr>
          <a:lstStyle/>
          <a:p>
            <a:pPr eaLnBrk="1" hangingPunct="1"/>
            <a:r>
              <a:rPr lang="en-US" sz="6000" b="1" dirty="0" smtClean="0">
                <a:solidFill>
                  <a:schemeClr val="accent2"/>
                </a:solidFill>
              </a:rPr>
              <a:t/>
            </a:r>
            <a:br>
              <a:rPr lang="en-US" sz="6000" b="1" dirty="0" smtClean="0">
                <a:solidFill>
                  <a:schemeClr val="accent2"/>
                </a:solidFill>
              </a:rPr>
            </a:br>
            <a:r>
              <a:rPr lang="en-US" sz="6000" b="1" dirty="0" smtClean="0">
                <a:solidFill>
                  <a:schemeClr val="accent2"/>
                </a:solidFill>
              </a:rPr>
              <a:t>Proposal for the year 2020-21</a:t>
            </a:r>
            <a:endParaRPr lang="en-US" sz="6000" b="1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6E7058-5979-41AD-9DB5-39D96F1DF51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5" name="Picture 5" descr="MDM Logo 6 cm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58150" y="0"/>
            <a:ext cx="1085850" cy="137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731838"/>
          </a:xfrm>
        </p:spPr>
        <p:txBody>
          <a:bodyPr>
            <a:normAutofit fontScale="90000"/>
          </a:bodyPr>
          <a:lstStyle/>
          <a:p>
            <a:r>
              <a:rPr lang="en-US" b="1" u="sng" dirty="0" smtClean="0">
                <a:solidFill>
                  <a:srgbClr val="990000"/>
                </a:solidFill>
                <a:latin typeface="Comic Sans MS" pitchFamily="66" charset="0"/>
              </a:rPr>
              <a:t>Number of Schools</a:t>
            </a:r>
            <a:br>
              <a:rPr lang="en-US" b="1" u="sng" dirty="0" smtClean="0">
                <a:solidFill>
                  <a:srgbClr val="990000"/>
                </a:solidFill>
                <a:latin typeface="Comic Sans MS" pitchFamily="66" charset="0"/>
              </a:rPr>
            </a:br>
            <a:endParaRPr lang="en-US" u="sng" dirty="0"/>
          </a:p>
        </p:txBody>
      </p:sp>
      <p:graphicFrame>
        <p:nvGraphicFramePr>
          <p:cNvPr id="3" name="Chart 2"/>
          <p:cNvGraphicFramePr/>
          <p:nvPr/>
        </p:nvGraphicFramePr>
        <p:xfrm>
          <a:off x="457200" y="1828800"/>
          <a:ext cx="784860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5" descr="MDM Logo 6 cm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58150" y="0"/>
            <a:ext cx="1085850" cy="137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 smtClean="0">
                <a:solidFill>
                  <a:srgbClr val="990000"/>
                </a:solidFill>
                <a:latin typeface="Comic Sans MS" pitchFamily="66" charset="0"/>
              </a:rPr>
              <a:t>Coverage of Students</a:t>
            </a:r>
            <a:br>
              <a:rPr lang="en-US" b="1" u="sng" dirty="0" smtClean="0">
                <a:solidFill>
                  <a:srgbClr val="990000"/>
                </a:solidFill>
                <a:latin typeface="Comic Sans MS" pitchFamily="66" charset="0"/>
              </a:rPr>
            </a:br>
            <a:endParaRPr lang="en-US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0" y="3733800"/>
            <a:ext cx="898048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3000" b="1" u="sng" dirty="0" smtClean="0">
                <a:solidFill>
                  <a:srgbClr val="990000"/>
                </a:solidFill>
                <a:latin typeface="Comic Sans MS" pitchFamily="66" charset="0"/>
              </a:rPr>
              <a:t>Working Days</a:t>
            </a:r>
            <a:endParaRPr lang="en-US" sz="3000" b="1" u="sng" dirty="0">
              <a:solidFill>
                <a:srgbClr val="990000"/>
              </a:solidFill>
              <a:latin typeface="Comic Sans MS" pitchFamily="66" charset="0"/>
            </a:endParaRPr>
          </a:p>
        </p:txBody>
      </p:sp>
      <p:graphicFrame>
        <p:nvGraphicFramePr>
          <p:cNvPr id="5" name="Chart 4"/>
          <p:cNvGraphicFramePr/>
          <p:nvPr/>
        </p:nvGraphicFramePr>
        <p:xfrm>
          <a:off x="381000" y="914400"/>
          <a:ext cx="8458200" cy="251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/>
          <p:nvPr/>
        </p:nvGraphicFramePr>
        <p:xfrm>
          <a:off x="0" y="4267200"/>
          <a:ext cx="8839200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5" descr="MDM Logo 6 cm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58150" y="0"/>
            <a:ext cx="1085850" cy="137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0" y="605136"/>
            <a:ext cx="89804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400" b="1" u="sng" dirty="0" smtClean="0">
                <a:solidFill>
                  <a:srgbClr val="990000"/>
                </a:solidFill>
                <a:latin typeface="Comic Sans MS" pitchFamily="66" charset="0"/>
              </a:rPr>
              <a:t>Requirement of Food Grain (In </a:t>
            </a:r>
            <a:r>
              <a:rPr lang="en-US" sz="2400" b="1" u="sng" dirty="0" err="1" smtClean="0">
                <a:solidFill>
                  <a:srgbClr val="990000"/>
                </a:solidFill>
                <a:latin typeface="Comic Sans MS" pitchFamily="66" charset="0"/>
              </a:rPr>
              <a:t>Mts</a:t>
            </a:r>
            <a:r>
              <a:rPr lang="en-US" sz="2400" b="1" u="sng" dirty="0" smtClean="0">
                <a:solidFill>
                  <a:srgbClr val="990000"/>
                </a:solidFill>
                <a:latin typeface="Comic Sans MS" pitchFamily="66" charset="0"/>
              </a:rPr>
              <a:t>)</a:t>
            </a:r>
            <a:endParaRPr lang="en-US" sz="2400" b="1" u="sng" dirty="0">
              <a:solidFill>
                <a:srgbClr val="990000"/>
              </a:solidFill>
              <a:latin typeface="Comic Sans MS" pitchFamily="66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3733800"/>
            <a:ext cx="89804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000" b="1" u="sng" dirty="0" smtClean="0">
                <a:solidFill>
                  <a:srgbClr val="990000"/>
                </a:solidFill>
                <a:latin typeface="Comic Sans MS" pitchFamily="66" charset="0"/>
              </a:rPr>
              <a:t>Requirement of Cost of Food Grain (In </a:t>
            </a:r>
            <a:r>
              <a:rPr lang="en-US" sz="2000" b="1" u="sng" dirty="0" err="1" smtClean="0">
                <a:solidFill>
                  <a:srgbClr val="990000"/>
                </a:solidFill>
                <a:latin typeface="Comic Sans MS" pitchFamily="66" charset="0"/>
              </a:rPr>
              <a:t>Lakhs</a:t>
            </a:r>
            <a:r>
              <a:rPr lang="en-US" sz="2000" b="1" u="sng" dirty="0" smtClean="0">
                <a:solidFill>
                  <a:srgbClr val="990000"/>
                </a:solidFill>
                <a:latin typeface="Comic Sans MS" pitchFamily="66" charset="0"/>
              </a:rPr>
              <a:t>)</a:t>
            </a:r>
            <a:endParaRPr lang="en-US" sz="2000" b="1" u="sng" dirty="0">
              <a:solidFill>
                <a:srgbClr val="990000"/>
              </a:solidFill>
              <a:latin typeface="Comic Sans MS" pitchFamily="66" charset="0"/>
            </a:endParaRPr>
          </a:p>
        </p:txBody>
      </p:sp>
      <p:pic>
        <p:nvPicPr>
          <p:cNvPr id="6" name="Picture 5" descr="MDM Logo 6 c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58150" y="0"/>
            <a:ext cx="1085850" cy="137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8" name="Chart 7"/>
          <p:cNvGraphicFramePr/>
          <p:nvPr/>
        </p:nvGraphicFramePr>
        <p:xfrm>
          <a:off x="533400" y="1447800"/>
          <a:ext cx="7696200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/>
          <p:nvPr/>
        </p:nvGraphicFramePr>
        <p:xfrm>
          <a:off x="0" y="4343400"/>
          <a:ext cx="8610600" cy="198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0" y="609601"/>
            <a:ext cx="89804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400" b="1" u="sng" dirty="0" smtClean="0">
                <a:solidFill>
                  <a:srgbClr val="990000"/>
                </a:solidFill>
                <a:latin typeface="Comic Sans MS" pitchFamily="66" charset="0"/>
              </a:rPr>
              <a:t>Requirement of Cooking Cost (In </a:t>
            </a:r>
            <a:r>
              <a:rPr lang="en-US" sz="2400" b="1" u="sng" dirty="0" err="1" smtClean="0">
                <a:solidFill>
                  <a:srgbClr val="990000"/>
                </a:solidFill>
                <a:latin typeface="Comic Sans MS" pitchFamily="66" charset="0"/>
              </a:rPr>
              <a:t>Lakhs</a:t>
            </a:r>
            <a:r>
              <a:rPr lang="en-US" sz="2400" b="1" u="sng" dirty="0" smtClean="0">
                <a:solidFill>
                  <a:srgbClr val="990000"/>
                </a:solidFill>
                <a:latin typeface="Comic Sans MS" pitchFamily="66" charset="0"/>
              </a:rPr>
              <a:t>)</a:t>
            </a:r>
            <a:endParaRPr lang="en-US" sz="2400" b="1" u="sng" dirty="0">
              <a:solidFill>
                <a:srgbClr val="990000"/>
              </a:solidFill>
              <a:latin typeface="Comic Sans MS" pitchFamily="66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3657600"/>
            <a:ext cx="89804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000" b="1" u="sng" dirty="0" smtClean="0">
                <a:solidFill>
                  <a:srgbClr val="990000"/>
                </a:solidFill>
                <a:latin typeface="Comic Sans MS" pitchFamily="66" charset="0"/>
              </a:rPr>
              <a:t>Requirement of </a:t>
            </a:r>
            <a:r>
              <a:rPr lang="en-US" sz="2000" b="1" u="sng" smtClean="0">
                <a:solidFill>
                  <a:srgbClr val="990000"/>
                </a:solidFill>
                <a:latin typeface="Comic Sans MS" pitchFamily="66" charset="0"/>
              </a:rPr>
              <a:t>Transportation Assistance (In </a:t>
            </a:r>
            <a:r>
              <a:rPr lang="en-US" sz="2000" b="1" u="sng" dirty="0" err="1" smtClean="0">
                <a:solidFill>
                  <a:srgbClr val="990000"/>
                </a:solidFill>
                <a:latin typeface="Comic Sans MS" pitchFamily="66" charset="0"/>
              </a:rPr>
              <a:t>Lakhs</a:t>
            </a:r>
            <a:r>
              <a:rPr lang="en-US" sz="2000" b="1" u="sng" dirty="0" smtClean="0">
                <a:solidFill>
                  <a:srgbClr val="990000"/>
                </a:solidFill>
                <a:latin typeface="Comic Sans MS" pitchFamily="66" charset="0"/>
              </a:rPr>
              <a:t>)</a:t>
            </a:r>
            <a:endParaRPr lang="en-US" sz="2000" b="1" u="sng" dirty="0">
              <a:solidFill>
                <a:srgbClr val="990000"/>
              </a:solidFill>
              <a:latin typeface="Comic Sans MS" pitchFamily="66" charset="0"/>
            </a:endParaRPr>
          </a:p>
        </p:txBody>
      </p:sp>
      <p:pic>
        <p:nvPicPr>
          <p:cNvPr id="6" name="Picture 5" descr="MDM Logo 6 c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58150" y="0"/>
            <a:ext cx="1085850" cy="137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10" name="Chart 9"/>
          <p:cNvGraphicFramePr/>
          <p:nvPr/>
        </p:nvGraphicFramePr>
        <p:xfrm>
          <a:off x="381000" y="1447800"/>
          <a:ext cx="8077200" cy="213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/>
          <p:cNvGraphicFramePr/>
          <p:nvPr/>
        </p:nvGraphicFramePr>
        <p:xfrm>
          <a:off x="228600" y="4038600"/>
          <a:ext cx="8915400" cy="251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731838"/>
          </a:xfrm>
        </p:spPr>
        <p:txBody>
          <a:bodyPr>
            <a:noAutofit/>
          </a:bodyPr>
          <a:lstStyle/>
          <a:p>
            <a:r>
              <a:rPr lang="en-US" sz="3200" b="1" u="sng" dirty="0" smtClean="0">
                <a:solidFill>
                  <a:srgbClr val="990000"/>
                </a:solidFill>
                <a:latin typeface="Comic Sans MS" pitchFamily="66" charset="0"/>
              </a:rPr>
              <a:t>Requirement of CCH and their Honorarium</a:t>
            </a:r>
            <a:br>
              <a:rPr lang="en-US" sz="3200" b="1" u="sng" dirty="0" smtClean="0">
                <a:solidFill>
                  <a:srgbClr val="990000"/>
                </a:solidFill>
                <a:latin typeface="Comic Sans MS" pitchFamily="66" charset="0"/>
              </a:rPr>
            </a:br>
            <a:endParaRPr lang="en-US" sz="3200" u="sng" dirty="0"/>
          </a:p>
        </p:txBody>
      </p:sp>
      <p:pic>
        <p:nvPicPr>
          <p:cNvPr id="3" name="Picture 5" descr="MDM Logo 6 c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58150" y="0"/>
            <a:ext cx="1085850" cy="137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5" name="Chart 4"/>
          <p:cNvGraphicFramePr/>
          <p:nvPr/>
        </p:nvGraphicFramePr>
        <p:xfrm>
          <a:off x="457201" y="2057400"/>
          <a:ext cx="5334000" cy="373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/>
          <p:nvPr/>
        </p:nvGraphicFramePr>
        <p:xfrm>
          <a:off x="5715000" y="1752600"/>
          <a:ext cx="38100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8001000" cy="1470025"/>
          </a:xfrm>
        </p:spPr>
        <p:txBody>
          <a:bodyPr/>
          <a:lstStyle/>
          <a:p>
            <a:r>
              <a:rPr lang="en-US" sz="3600" b="1" u="sng" dirty="0" smtClean="0">
                <a:solidFill>
                  <a:srgbClr val="A50021"/>
                </a:solidFill>
                <a:latin typeface="Comic Sans MS" pitchFamily="66" charset="0"/>
              </a:rPr>
              <a:t>No. of institutions year 2019-20</a:t>
            </a:r>
            <a:endParaRPr lang="en-US" sz="3600" u="sng" dirty="0"/>
          </a:p>
        </p:txBody>
      </p:sp>
      <p:pic>
        <p:nvPicPr>
          <p:cNvPr id="9" name="Picture 5" descr="MDM Logo 6 c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58150" y="0"/>
            <a:ext cx="1085850" cy="137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3</a:t>
            </a:fld>
            <a:endParaRPr lang="en-US"/>
          </a:p>
        </p:txBody>
      </p:sp>
      <p:graphicFrame>
        <p:nvGraphicFramePr>
          <p:cNvPr id="11" name="Chart 10"/>
          <p:cNvGraphicFramePr/>
          <p:nvPr/>
        </p:nvGraphicFramePr>
        <p:xfrm>
          <a:off x="609600" y="1676400"/>
          <a:ext cx="7772400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-369888" y="685801"/>
            <a:ext cx="89804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400" b="1" u="sng" dirty="0" smtClean="0">
                <a:solidFill>
                  <a:srgbClr val="990000"/>
                </a:solidFill>
                <a:latin typeface="Comic Sans MS" pitchFamily="66" charset="0"/>
              </a:rPr>
              <a:t>Requirement of Kitchen Cum Store </a:t>
            </a:r>
            <a:endParaRPr lang="en-US" sz="2400" b="1" u="sng" dirty="0">
              <a:solidFill>
                <a:srgbClr val="990000"/>
              </a:solidFill>
              <a:latin typeface="Comic Sans MS" pitchFamily="66" charset="0"/>
            </a:endParaRPr>
          </a:p>
        </p:txBody>
      </p:sp>
      <p:pic>
        <p:nvPicPr>
          <p:cNvPr id="6" name="Picture 5" descr="MDM Logo 6 c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58150" y="0"/>
            <a:ext cx="1085850" cy="137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30</a:t>
            </a:fld>
            <a:endParaRPr lang="en-US"/>
          </a:p>
        </p:txBody>
      </p:sp>
      <p:graphicFrame>
        <p:nvGraphicFramePr>
          <p:cNvPr id="9" name="Chart 8"/>
          <p:cNvGraphicFramePr/>
          <p:nvPr/>
        </p:nvGraphicFramePr>
        <p:xfrm>
          <a:off x="838200" y="1371600"/>
          <a:ext cx="76962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-369888" y="685801"/>
            <a:ext cx="89804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400" b="1" u="sng" dirty="0" smtClean="0">
                <a:solidFill>
                  <a:srgbClr val="990000"/>
                </a:solidFill>
                <a:latin typeface="Comic Sans MS" pitchFamily="66" charset="0"/>
              </a:rPr>
              <a:t>Requirement of Kitchen Cum Store Repair </a:t>
            </a:r>
            <a:endParaRPr lang="en-US" sz="2400" b="1" u="sng" dirty="0">
              <a:solidFill>
                <a:srgbClr val="990000"/>
              </a:solidFill>
              <a:latin typeface="Comic Sans MS" pitchFamily="66" charset="0"/>
            </a:endParaRPr>
          </a:p>
        </p:txBody>
      </p:sp>
      <p:pic>
        <p:nvPicPr>
          <p:cNvPr id="6" name="Picture 5" descr="MDM Logo 6 c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58150" y="0"/>
            <a:ext cx="1085850" cy="137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31</a:t>
            </a:fld>
            <a:endParaRPr lang="en-US"/>
          </a:p>
        </p:txBody>
      </p:sp>
      <p:graphicFrame>
        <p:nvGraphicFramePr>
          <p:cNvPr id="10" name="Chart 9"/>
          <p:cNvGraphicFramePr/>
          <p:nvPr/>
        </p:nvGraphicFramePr>
        <p:xfrm>
          <a:off x="228600" y="1962150"/>
          <a:ext cx="8229600" cy="4362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533400"/>
            <a:ext cx="89804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000" b="1" u="sng" dirty="0" smtClean="0">
                <a:solidFill>
                  <a:srgbClr val="990000"/>
                </a:solidFill>
                <a:latin typeface="Comic Sans MS" pitchFamily="66" charset="0"/>
              </a:rPr>
              <a:t>Requirement of Kitchen Devices &amp; Replacement</a:t>
            </a:r>
            <a:endParaRPr lang="en-US" sz="2000" b="1" u="sng" dirty="0">
              <a:solidFill>
                <a:srgbClr val="990000"/>
              </a:solidFill>
              <a:latin typeface="Comic Sans MS" pitchFamily="66" charset="0"/>
            </a:endParaRPr>
          </a:p>
        </p:txBody>
      </p:sp>
      <p:pic>
        <p:nvPicPr>
          <p:cNvPr id="6" name="Picture 5" descr="MDM Logo 6 c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58150" y="0"/>
            <a:ext cx="1085850" cy="137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32</a:t>
            </a:fld>
            <a:endParaRPr lang="en-US"/>
          </a:p>
        </p:txBody>
      </p:sp>
      <p:graphicFrame>
        <p:nvGraphicFramePr>
          <p:cNvPr id="10" name="Chart 9"/>
          <p:cNvGraphicFramePr/>
          <p:nvPr/>
        </p:nvGraphicFramePr>
        <p:xfrm>
          <a:off x="152400" y="1828800"/>
          <a:ext cx="83058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864096"/>
          </a:xfrm>
        </p:spPr>
        <p:txBody>
          <a:bodyPr>
            <a:normAutofit/>
          </a:bodyPr>
          <a:lstStyle/>
          <a:p>
            <a:r>
              <a:rPr lang="en-US" sz="3000" b="1" u="sng" dirty="0" smtClean="0">
                <a:solidFill>
                  <a:srgbClr val="990000"/>
                </a:solidFill>
                <a:latin typeface="Comic Sans MS" pitchFamily="66" charset="0"/>
                <a:ea typeface="+mn-ea"/>
                <a:cs typeface="+mn-cs"/>
              </a:rPr>
              <a:t>Kitchen Devices</a:t>
            </a:r>
            <a:endParaRPr lang="en-US" sz="3000" b="1" u="sng" dirty="0">
              <a:solidFill>
                <a:srgbClr val="990000"/>
              </a:solidFill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9" name="Picture 8" descr="IMG-20150608-WA007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1524000"/>
            <a:ext cx="3672408" cy="446449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0" name="Picture 9" descr="IMG-20160730-WA007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447800"/>
            <a:ext cx="3888432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C:\Documents and Settings\user\Desktop\LOGO\MDM_LOGO_JPEG.JPG"/>
          <p:cNvPicPr>
            <a:picLocks noChangeAspect="1" noChangeArrowheads="1"/>
          </p:cNvPicPr>
          <p:nvPr/>
        </p:nvPicPr>
        <p:blipFill>
          <a:blip r:embed="rId4" cstate="print"/>
          <a:srcRect l="27779" t="13121" r="27777" b="10283"/>
          <a:stretch>
            <a:fillRect/>
          </a:stretch>
        </p:blipFill>
        <p:spPr bwMode="auto">
          <a:xfrm>
            <a:off x="8153400" y="0"/>
            <a:ext cx="99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4400" y="6248400"/>
            <a:ext cx="2138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District -</a:t>
            </a:r>
            <a:r>
              <a:rPr lang="en-US" b="1" dirty="0" err="1" smtClean="0"/>
              <a:t>Chhindwara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b="1" u="sng" dirty="0" smtClean="0">
                <a:solidFill>
                  <a:srgbClr val="990000"/>
                </a:solidFill>
                <a:latin typeface="Comic Sans MS" pitchFamily="66" charset="0"/>
              </a:rPr>
              <a:t>Proposal For  2020-21</a:t>
            </a:r>
            <a:br>
              <a:rPr lang="en-US" sz="3200" b="1" u="sng" dirty="0" smtClean="0">
                <a:solidFill>
                  <a:srgbClr val="990000"/>
                </a:solidFill>
                <a:latin typeface="Comic Sans MS" pitchFamily="66" charset="0"/>
              </a:rPr>
            </a:br>
            <a:r>
              <a:rPr lang="en-US" sz="3200" b="1" dirty="0" smtClean="0">
                <a:solidFill>
                  <a:srgbClr val="990000"/>
                </a:solidFill>
                <a:latin typeface="Comic Sans MS" pitchFamily="66" charset="0"/>
              </a:rPr>
              <a:t>(Primary &amp; Upper Primary)</a:t>
            </a:r>
            <a:r>
              <a:rPr lang="en-US" sz="3200" b="1" u="sng" dirty="0" smtClean="0">
                <a:solidFill>
                  <a:srgbClr val="990000"/>
                </a:solidFill>
                <a:latin typeface="Comic Sans MS" pitchFamily="66" charset="0"/>
              </a:rPr>
              <a:t/>
            </a:r>
            <a:br>
              <a:rPr lang="en-US" sz="3200" b="1" u="sng" dirty="0" smtClean="0">
                <a:solidFill>
                  <a:srgbClr val="990000"/>
                </a:solidFill>
                <a:latin typeface="Comic Sans MS" pitchFamily="66" charset="0"/>
              </a:rPr>
            </a:br>
            <a:endParaRPr lang="en-US" sz="3200" dirty="0"/>
          </a:p>
        </p:txBody>
      </p:sp>
      <p:pic>
        <p:nvPicPr>
          <p:cNvPr id="4" name="Picture 5" descr="MDM Logo 6 c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58150" y="0"/>
            <a:ext cx="1085850" cy="137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39000" y="1371600"/>
            <a:ext cx="1011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(In </a:t>
            </a:r>
            <a:r>
              <a:rPr lang="en-US" b="1" dirty="0" err="1" smtClean="0"/>
              <a:t>Lakh</a:t>
            </a:r>
            <a:r>
              <a:rPr lang="en-US" b="1" dirty="0" smtClean="0"/>
              <a:t>)</a:t>
            </a:r>
            <a:endParaRPr lang="en-US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34</a:t>
            </a:fld>
            <a:endParaRPr lang="en-US"/>
          </a:p>
        </p:txBody>
      </p:sp>
      <p:graphicFrame>
        <p:nvGraphicFramePr>
          <p:cNvPr id="10" name="Chart 9"/>
          <p:cNvGraphicFramePr/>
          <p:nvPr/>
        </p:nvGraphicFramePr>
        <p:xfrm>
          <a:off x="304800" y="1600200"/>
          <a:ext cx="86106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solidFill>
                  <a:srgbClr val="990000"/>
                </a:solidFill>
                <a:latin typeface="Comic Sans MS" pitchFamily="66" charset="0"/>
              </a:rPr>
              <a:t>Flexi fund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Allocation of 2019-20 			Rs. 51.25 Cr  </a:t>
            </a:r>
          </a:p>
          <a:p>
            <a:r>
              <a:rPr lang="en-US" dirty="0" smtClean="0"/>
              <a:t>Expenditure of SNGs (9976 ) 	 	Rs. 4.99 Cr</a:t>
            </a:r>
          </a:p>
          <a:p>
            <a:r>
              <a:rPr lang="en-US" dirty="0" smtClean="0"/>
              <a:t>Available Balance (Not Received) 	 Rs. 46.26 Cr</a:t>
            </a:r>
          </a:p>
          <a:p>
            <a:r>
              <a:rPr lang="en-US" dirty="0" smtClean="0"/>
              <a:t>Year 2020-21 Expected Allocation 	Rs. 51.00 Cr  </a:t>
            </a:r>
          </a:p>
          <a:p>
            <a:r>
              <a:rPr lang="en-US" dirty="0" smtClean="0"/>
              <a:t>Proposed activities </a:t>
            </a:r>
          </a:p>
          <a:p>
            <a:pPr marL="685800" lvl="2"/>
            <a:r>
              <a:rPr lang="en-US" dirty="0" smtClean="0"/>
              <a:t>Nutrition Kitchen Gardens  (9012 unit) - 4.51 Cr</a:t>
            </a:r>
          </a:p>
          <a:p>
            <a:pPr marL="685800" lvl="2"/>
            <a:r>
              <a:rPr lang="en-US" dirty="0" smtClean="0"/>
              <a:t>Additional Nutrition of Malnourished and Tribal 139 blocks, enrolled 1881543 primary students . </a:t>
            </a:r>
          </a:p>
          <a:p>
            <a:pPr marL="685800" lvl="2"/>
            <a:r>
              <a:rPr lang="en-US" dirty="0" smtClean="0"/>
              <a:t>Distribution of </a:t>
            </a:r>
            <a:r>
              <a:rPr lang="en-US" dirty="0" err="1" smtClean="0"/>
              <a:t>Chikki</a:t>
            </a:r>
            <a:r>
              <a:rPr lang="en-US" dirty="0" smtClean="0"/>
              <a:t>  made out of ground nut and </a:t>
            </a:r>
            <a:r>
              <a:rPr lang="en-US" dirty="0" err="1" smtClean="0"/>
              <a:t>jaggery</a:t>
            </a:r>
            <a:r>
              <a:rPr lang="en-US" dirty="0" smtClean="0"/>
              <a:t> by NRLM compliant SHGs .</a:t>
            </a:r>
          </a:p>
          <a:p>
            <a:pPr marL="685800" lvl="2"/>
            <a:r>
              <a:rPr lang="en-US" dirty="0" smtClean="0"/>
              <a:t>Total Expenditure - 46.26 Cr (2019-20) + 35.46 Cr = 81.72 Cr</a:t>
            </a:r>
          </a:p>
          <a:p>
            <a:pPr marL="685800" lvl="2"/>
            <a:r>
              <a:rPr lang="en-US" dirty="0" smtClean="0"/>
              <a:t>Covied-19 Kit for 2.18 </a:t>
            </a:r>
            <a:r>
              <a:rPr lang="en-US" dirty="0" err="1" smtClean="0"/>
              <a:t>Lakh</a:t>
            </a:r>
            <a:r>
              <a:rPr lang="en-US" dirty="0" smtClean="0"/>
              <a:t> CCH </a:t>
            </a:r>
          </a:p>
          <a:p>
            <a:pPr marL="685800" lvl="2"/>
            <a:r>
              <a:rPr lang="en-US" dirty="0" smtClean="0"/>
              <a:t>2 Apron, 2 Cap, 20 </a:t>
            </a:r>
            <a:r>
              <a:rPr lang="en-US" dirty="0" err="1" smtClean="0"/>
              <a:t>Cotan</a:t>
            </a:r>
            <a:r>
              <a:rPr lang="en-US" dirty="0" smtClean="0"/>
              <a:t> Mask , 20 </a:t>
            </a:r>
            <a:r>
              <a:rPr lang="en-US" dirty="0" err="1" smtClean="0"/>
              <a:t>Sope</a:t>
            </a:r>
            <a:r>
              <a:rPr lang="en-US" dirty="0" smtClean="0"/>
              <a:t> for per CCH in 1 Year </a:t>
            </a:r>
          </a:p>
          <a:p>
            <a:pPr marL="685800" lvl="2"/>
            <a:r>
              <a:rPr lang="en-US" dirty="0" smtClean="0"/>
              <a:t>Total Amount - 14.78 Cr. </a:t>
            </a:r>
          </a:p>
          <a:p>
            <a:pPr>
              <a:buNone/>
            </a:pPr>
            <a:r>
              <a:rPr lang="en-US" dirty="0" smtClean="0"/>
              <a:t>		</a:t>
            </a:r>
            <a:endParaRPr lang="en-US" dirty="0"/>
          </a:p>
        </p:txBody>
      </p:sp>
      <p:pic>
        <p:nvPicPr>
          <p:cNvPr id="4" name="Picture 5" descr="MDM Logo 6 c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58150" y="0"/>
            <a:ext cx="1085850" cy="137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solidFill>
                  <a:srgbClr val="990000"/>
                </a:solidFill>
                <a:latin typeface="Comic Sans MS" pitchFamily="66" charset="0"/>
              </a:rPr>
              <a:t>Flexi fund</a:t>
            </a:r>
            <a:endParaRPr lang="en-US" dirty="0"/>
          </a:p>
        </p:txBody>
      </p:sp>
      <p:pic>
        <p:nvPicPr>
          <p:cNvPr id="4" name="Picture 5" descr="MDM Logo 6 c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58150" y="0"/>
            <a:ext cx="1085850" cy="137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" y="1295400"/>
            <a:ext cx="8534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Distribution of </a:t>
            </a:r>
            <a:r>
              <a:rPr lang="en-US" b="1" dirty="0" err="1" smtClean="0"/>
              <a:t>Chikki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36</a:t>
            </a:fld>
            <a:endParaRPr lang="en-US"/>
          </a:p>
        </p:txBody>
      </p:sp>
      <p:graphicFrame>
        <p:nvGraphicFramePr>
          <p:cNvPr id="11" name="Chart 10"/>
          <p:cNvGraphicFramePr/>
          <p:nvPr/>
        </p:nvGraphicFramePr>
        <p:xfrm>
          <a:off x="304800" y="1600200"/>
          <a:ext cx="8305800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solidFill>
                  <a:srgbClr val="990000"/>
                </a:solidFill>
                <a:latin typeface="Comic Sans MS" pitchFamily="66" charset="0"/>
              </a:rPr>
              <a:t>Flexi fund</a:t>
            </a:r>
            <a:endParaRPr lang="en-US" dirty="0"/>
          </a:p>
        </p:txBody>
      </p:sp>
      <p:pic>
        <p:nvPicPr>
          <p:cNvPr id="4" name="Picture 5" descr="MDM Logo 6 c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58150" y="0"/>
            <a:ext cx="1085850" cy="137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" y="1295400"/>
            <a:ext cx="8534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SNGs and Covied-19 Kit  for CCH</a:t>
            </a:r>
            <a:endParaRPr lang="en-US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37</a:t>
            </a:fld>
            <a:endParaRPr lang="en-US"/>
          </a:p>
        </p:txBody>
      </p:sp>
      <p:graphicFrame>
        <p:nvGraphicFramePr>
          <p:cNvPr id="10" name="Chart 9"/>
          <p:cNvGraphicFramePr/>
          <p:nvPr/>
        </p:nvGraphicFramePr>
        <p:xfrm>
          <a:off x="762000" y="2057400"/>
          <a:ext cx="7105650" cy="403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655638"/>
          </a:xfrm>
        </p:spPr>
        <p:txBody>
          <a:bodyPr>
            <a:normAutofit fontScale="90000"/>
          </a:bodyPr>
          <a:lstStyle/>
          <a:p>
            <a:r>
              <a:rPr lang="en-US" b="1" u="sng" dirty="0" smtClean="0">
                <a:solidFill>
                  <a:srgbClr val="990000"/>
                </a:solidFill>
                <a:latin typeface="Comic Sans MS" pitchFamily="66" charset="0"/>
              </a:rPr>
              <a:t>Kitchen Garden</a:t>
            </a:r>
            <a:r>
              <a:rPr lang="en-US" u="sng" dirty="0" smtClean="0">
                <a:solidFill>
                  <a:srgbClr val="990000"/>
                </a:solidFill>
                <a:latin typeface="Times New Roman" pitchFamily="18" charset="0"/>
              </a:rPr>
              <a:t/>
            </a:r>
            <a:br>
              <a:rPr lang="en-US" u="sng" dirty="0" smtClean="0">
                <a:solidFill>
                  <a:srgbClr val="990000"/>
                </a:solidFill>
                <a:latin typeface="Times New Roman" pitchFamily="18" charset="0"/>
              </a:rPr>
            </a:br>
            <a:endParaRPr lang="en-US" u="sng" dirty="0"/>
          </a:p>
        </p:txBody>
      </p:sp>
      <p:pic>
        <p:nvPicPr>
          <p:cNvPr id="5" name="Picture 5" descr="MDM Logo 6 c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58150" y="0"/>
            <a:ext cx="1085850" cy="137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38</a:t>
            </a:fld>
            <a:endParaRPr lang="en-US"/>
          </a:p>
        </p:txBody>
      </p:sp>
      <p:graphicFrame>
        <p:nvGraphicFramePr>
          <p:cNvPr id="9" name="Chart 8"/>
          <p:cNvGraphicFramePr/>
          <p:nvPr/>
        </p:nvGraphicFramePr>
        <p:xfrm>
          <a:off x="0" y="1371600"/>
          <a:ext cx="91440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080120"/>
          </a:xfrm>
        </p:spPr>
        <p:txBody>
          <a:bodyPr>
            <a:normAutofit/>
          </a:bodyPr>
          <a:lstStyle/>
          <a:p>
            <a:r>
              <a:rPr lang="en-US" sz="4000" b="1" u="sng" dirty="0" smtClean="0">
                <a:solidFill>
                  <a:srgbClr val="990000"/>
                </a:solidFill>
                <a:latin typeface="Comic Sans MS" pitchFamily="66" charset="0"/>
              </a:rPr>
              <a:t>Kitchen Garden in School</a:t>
            </a:r>
            <a:endParaRPr lang="en-US" sz="4000" b="1" u="sng" dirty="0">
              <a:solidFill>
                <a:srgbClr val="990000"/>
              </a:solidFill>
              <a:latin typeface="Comic Sans MS" pitchFamily="66" charset="0"/>
            </a:endParaRPr>
          </a:p>
        </p:txBody>
      </p:sp>
      <p:pic>
        <p:nvPicPr>
          <p:cNvPr id="5" name="Picture 4" descr="IMG-20160129-WA004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844824"/>
            <a:ext cx="3816424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20150812_12532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844824"/>
            <a:ext cx="4176464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Documents and Settings\user\Desktop\LOGO\MDM_LOGO_JPEG.JPG"/>
          <p:cNvPicPr>
            <a:picLocks noChangeAspect="1" noChangeArrowheads="1"/>
          </p:cNvPicPr>
          <p:nvPr/>
        </p:nvPicPr>
        <p:blipFill>
          <a:blip r:embed="rId4" cstate="print"/>
          <a:srcRect l="27779" t="13121" r="27777" b="10283"/>
          <a:stretch>
            <a:fillRect/>
          </a:stretch>
        </p:blipFill>
        <p:spPr bwMode="auto">
          <a:xfrm>
            <a:off x="8153400" y="0"/>
            <a:ext cx="99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14400" y="6019800"/>
            <a:ext cx="24224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District - </a:t>
            </a:r>
            <a:r>
              <a:rPr lang="en-US" b="1" dirty="0" err="1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Chhindwara</a:t>
            </a:r>
            <a:r>
              <a:rPr lang="en-US" b="1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96200" cy="1143000"/>
          </a:xfrm>
        </p:spPr>
        <p:txBody>
          <a:bodyPr>
            <a:normAutofit fontScale="90000"/>
          </a:bodyPr>
          <a:lstStyle/>
          <a:p>
            <a:r>
              <a:rPr lang="en-US" b="1" u="sng" dirty="0" smtClean="0">
                <a:solidFill>
                  <a:srgbClr val="990000"/>
                </a:solidFill>
                <a:latin typeface="Comic Sans MS" pitchFamily="66" charset="0"/>
              </a:rPr>
              <a:t>Working Days</a:t>
            </a:r>
            <a:r>
              <a:rPr lang="en-US" b="1" dirty="0" smtClean="0">
                <a:solidFill>
                  <a:srgbClr val="990000"/>
                </a:solidFill>
                <a:latin typeface="Comic Sans MS" pitchFamily="66" charset="0"/>
              </a:rPr>
              <a:t/>
            </a:r>
            <a:br>
              <a:rPr lang="en-US" b="1" dirty="0" smtClean="0">
                <a:solidFill>
                  <a:srgbClr val="990000"/>
                </a:solidFill>
                <a:latin typeface="Comic Sans MS" pitchFamily="66" charset="0"/>
              </a:rPr>
            </a:br>
            <a:r>
              <a:rPr lang="en-US" b="1" dirty="0" smtClean="0">
                <a:solidFill>
                  <a:srgbClr val="990000"/>
                </a:solidFill>
                <a:latin typeface="Comic Sans MS" pitchFamily="66" charset="0"/>
              </a:rPr>
              <a:t>(April 2019 to Dec. 2019)</a:t>
            </a:r>
            <a:endParaRPr lang="en-US" dirty="0"/>
          </a:p>
        </p:txBody>
      </p:sp>
      <p:pic>
        <p:nvPicPr>
          <p:cNvPr id="4" name="Picture 5" descr="MDM Logo 6 c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58150" y="0"/>
            <a:ext cx="1085850" cy="137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4</a:t>
            </a:fld>
            <a:endParaRPr lang="en-US"/>
          </a:p>
        </p:txBody>
      </p:sp>
      <p:graphicFrame>
        <p:nvGraphicFramePr>
          <p:cNvPr id="8" name="Chart 7"/>
          <p:cNvGraphicFramePr/>
          <p:nvPr/>
        </p:nvGraphicFramePr>
        <p:xfrm>
          <a:off x="685800" y="1905000"/>
          <a:ext cx="8153400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/>
          </a:bodyPr>
          <a:lstStyle/>
          <a:p>
            <a:r>
              <a:rPr lang="en-US" sz="4000" b="1" u="sng" dirty="0" smtClean="0">
                <a:solidFill>
                  <a:srgbClr val="990000"/>
                </a:solidFill>
                <a:latin typeface="Comic Sans MS" pitchFamily="66" charset="0"/>
              </a:rPr>
              <a:t> Kitchen Garden in School </a:t>
            </a:r>
            <a:endParaRPr lang="en-US" sz="4000" b="1" u="sng" dirty="0">
              <a:solidFill>
                <a:srgbClr val="990000"/>
              </a:solidFill>
              <a:latin typeface="Comic Sans MS" pitchFamily="66" charset="0"/>
            </a:endParaRPr>
          </a:p>
        </p:txBody>
      </p:sp>
      <p:pic>
        <p:nvPicPr>
          <p:cNvPr id="7" name="Picture 5" descr="C:\Documents and Settings\user\Desktop\LOGO\MDM_LOGO_JPEG.JPG"/>
          <p:cNvPicPr>
            <a:picLocks noChangeAspect="1" noChangeArrowheads="1"/>
          </p:cNvPicPr>
          <p:nvPr/>
        </p:nvPicPr>
        <p:blipFill>
          <a:blip r:embed="rId2" cstate="print"/>
          <a:srcRect l="27779" t="13121" r="27777" b="10283"/>
          <a:stretch>
            <a:fillRect/>
          </a:stretch>
        </p:blipFill>
        <p:spPr bwMode="auto">
          <a:xfrm>
            <a:off x="8153400" y="0"/>
            <a:ext cx="99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9600" y="6488668"/>
            <a:ext cx="396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District – </a:t>
            </a:r>
            <a:r>
              <a:rPr lang="en-US" b="1" dirty="0" err="1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Balaghat</a:t>
            </a:r>
            <a:r>
              <a:rPr lang="en-US" b="1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b="1" dirty="0" err="1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Vidisha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4098" name="Picture 2" descr="E:\AWP-2020-21\Photo\WhatsApp Image 2020-05-19 at 13.03.12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524000"/>
            <a:ext cx="3580924" cy="4779544"/>
          </a:xfrm>
          <a:prstGeom prst="rect">
            <a:avLst/>
          </a:prstGeom>
          <a:noFill/>
        </p:spPr>
      </p:pic>
      <p:pic>
        <p:nvPicPr>
          <p:cNvPr id="4099" name="Picture 3" descr="E:\AWP-2020-21\Photo\WhatsApp Image 2020-05-19 at 13.18.34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38600" y="1447800"/>
            <a:ext cx="4648200" cy="48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0"/>
            <a:ext cx="8001000" cy="1143000"/>
          </a:xfrm>
        </p:spPr>
        <p:txBody>
          <a:bodyPr>
            <a:noAutofit/>
          </a:bodyPr>
          <a:lstStyle/>
          <a:p>
            <a:r>
              <a:rPr lang="en-US" sz="3000" b="1" u="sng" dirty="0" smtClean="0">
                <a:solidFill>
                  <a:srgbClr val="990000"/>
                </a:solidFill>
                <a:latin typeface="Comic Sans MS" pitchFamily="66" charset="0"/>
              </a:rPr>
              <a:t>LPG GAS CONNECTION </a:t>
            </a:r>
            <a:br>
              <a:rPr lang="en-US" sz="3000" b="1" u="sng" dirty="0" smtClean="0">
                <a:solidFill>
                  <a:srgbClr val="990000"/>
                </a:solidFill>
                <a:latin typeface="Comic Sans MS" pitchFamily="66" charset="0"/>
              </a:rPr>
            </a:br>
            <a:endParaRPr lang="en-US" sz="3000" dirty="0"/>
          </a:p>
        </p:txBody>
      </p:sp>
      <p:pic>
        <p:nvPicPr>
          <p:cNvPr id="3" name="Picture 5" descr="MDM Logo 6 c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58150" y="0"/>
            <a:ext cx="1085850" cy="137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41</a:t>
            </a:fld>
            <a:endParaRPr lang="en-US"/>
          </a:p>
        </p:txBody>
      </p:sp>
      <p:graphicFrame>
        <p:nvGraphicFramePr>
          <p:cNvPr id="8" name="Chart 7"/>
          <p:cNvGraphicFramePr/>
          <p:nvPr/>
        </p:nvGraphicFramePr>
        <p:xfrm>
          <a:off x="152400" y="1752600"/>
          <a:ext cx="746760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/>
          <p:nvPr/>
        </p:nvGraphicFramePr>
        <p:xfrm>
          <a:off x="6934200" y="2057400"/>
          <a:ext cx="2913529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0"/>
            <a:ext cx="8001000" cy="1143000"/>
          </a:xfrm>
        </p:spPr>
        <p:txBody>
          <a:bodyPr>
            <a:noAutofit/>
          </a:bodyPr>
          <a:lstStyle/>
          <a:p>
            <a:r>
              <a:rPr lang="en-US" sz="3000" b="1" u="sng" dirty="0" smtClean="0">
                <a:solidFill>
                  <a:srgbClr val="990000"/>
                </a:solidFill>
                <a:latin typeface="Comic Sans MS" pitchFamily="66" charset="0"/>
              </a:rPr>
              <a:t>LPG GAS CONNECTION DISTRIBUTION </a:t>
            </a:r>
            <a:br>
              <a:rPr lang="en-US" sz="3000" b="1" u="sng" dirty="0" smtClean="0">
                <a:solidFill>
                  <a:srgbClr val="990000"/>
                </a:solidFill>
                <a:latin typeface="Comic Sans MS" pitchFamily="66" charset="0"/>
              </a:rPr>
            </a:br>
            <a:endParaRPr lang="en-US" sz="3000" dirty="0"/>
          </a:p>
        </p:txBody>
      </p:sp>
      <p:pic>
        <p:nvPicPr>
          <p:cNvPr id="3" name="Picture 5" descr="MDM Logo 6 c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58150" y="0"/>
            <a:ext cx="1085850" cy="137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Picture 5" descr="C:\Users\acer\Desktop\photo  distric  wise\1480381e-b0a5-4700-9dc0-0d4eb58c5d4c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905000"/>
            <a:ext cx="40386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066800" y="6172200"/>
            <a:ext cx="304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District -  </a:t>
            </a:r>
            <a:r>
              <a:rPr lang="en-US" b="1" dirty="0" err="1" smtClean="0"/>
              <a:t>Khandwa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5123" name="Picture 3" descr="E:\AWP-2020-21\Photo\WhatsApp Image 2020-05-19 at 13.18.47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1" y="1905000"/>
            <a:ext cx="4191000" cy="3581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305800" cy="708688"/>
          </a:xfrm>
        </p:spPr>
        <p:txBody>
          <a:bodyPr>
            <a:normAutofit/>
          </a:bodyPr>
          <a:lstStyle/>
          <a:p>
            <a:r>
              <a:rPr lang="en-US" sz="3000" b="1" u="sng" dirty="0" smtClean="0">
                <a:solidFill>
                  <a:srgbClr val="990000"/>
                </a:solidFill>
                <a:latin typeface="Comic Sans MS" pitchFamily="66" charset="0"/>
              </a:rPr>
              <a:t>Clean Kitchen Competition</a:t>
            </a:r>
            <a:endParaRPr lang="en-US" sz="3000" b="1" u="sng" dirty="0">
              <a:solidFill>
                <a:srgbClr val="990000"/>
              </a:solidFill>
              <a:latin typeface="Comic Sans MS" pitchFamily="66" charset="0"/>
            </a:endParaRPr>
          </a:p>
        </p:txBody>
      </p:sp>
      <p:pic>
        <p:nvPicPr>
          <p:cNvPr id="5" name="Picture 4" descr="C:\Users\acer\Downloads\WhatsApp Image 2019-05-17 at 8.15.57 PM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209800"/>
            <a:ext cx="7967464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C:\Documents and Settings\user\Desktop\LOGO\MDM_LOGO_JPEG.JPG"/>
          <p:cNvPicPr>
            <a:picLocks noChangeAspect="1" noChangeArrowheads="1"/>
          </p:cNvPicPr>
          <p:nvPr/>
        </p:nvPicPr>
        <p:blipFill>
          <a:blip r:embed="rId3" cstate="print"/>
          <a:srcRect l="27779" t="13121" r="27777" b="10283"/>
          <a:stretch>
            <a:fillRect/>
          </a:stretch>
        </p:blipFill>
        <p:spPr bwMode="auto">
          <a:xfrm>
            <a:off x="8153400" y="0"/>
            <a:ext cx="99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" y="6248400"/>
            <a:ext cx="22071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District - </a:t>
            </a:r>
            <a:r>
              <a:rPr lang="en-US" b="1" dirty="0" err="1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Vidisha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04800" y="990600"/>
            <a:ext cx="84582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At the district level, three awards have been given in Clean Kitchen Competition.</a:t>
            </a:r>
          </a:p>
          <a:p>
            <a:r>
              <a:rPr lang="en-US" b="1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First prize – Rs. 50000/-	Second prize – Rs.30000/-	Third prize - Rs. 20000/-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1" u="sng" dirty="0" smtClean="0">
                <a:solidFill>
                  <a:srgbClr val="990000"/>
                </a:solidFill>
                <a:latin typeface="Comic Sans MS" pitchFamily="66" charset="0"/>
              </a:rPr>
              <a:t>Clean Kitchen Competition</a:t>
            </a:r>
            <a:endParaRPr lang="en-US" sz="3000" b="1" u="sng" dirty="0">
              <a:solidFill>
                <a:srgbClr val="990000"/>
              </a:solidFill>
              <a:latin typeface="Comic Sans MS" pitchFamily="66" charset="0"/>
            </a:endParaRPr>
          </a:p>
        </p:txBody>
      </p:sp>
      <p:pic>
        <p:nvPicPr>
          <p:cNvPr id="6" name="Picture 5" descr="C:\Users\acer\Downloads\WhatsApp Image 2019-05-17 at 8.15.53 PM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981200"/>
            <a:ext cx="4038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lenovo\Pictures\MDM PIC\WhatsApp Image 2019-05-18 at 8.45.13 AM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1828800"/>
            <a:ext cx="4572000" cy="4038600"/>
          </a:xfrm>
          <a:prstGeom prst="rect">
            <a:avLst/>
          </a:prstGeom>
          <a:noFill/>
        </p:spPr>
      </p:pic>
      <p:pic>
        <p:nvPicPr>
          <p:cNvPr id="5" name="Picture 5" descr="C:\Documents and Settings\user\Desktop\LOGO\MDM_LOGO_JPEG.JPG"/>
          <p:cNvPicPr>
            <a:picLocks noChangeAspect="1" noChangeArrowheads="1"/>
          </p:cNvPicPr>
          <p:nvPr/>
        </p:nvPicPr>
        <p:blipFill>
          <a:blip r:embed="rId5" cstate="print"/>
          <a:srcRect l="27779" t="13121" r="27777" b="10283"/>
          <a:stretch>
            <a:fillRect/>
          </a:stretch>
        </p:blipFill>
        <p:spPr bwMode="auto">
          <a:xfrm>
            <a:off x="8153400" y="0"/>
            <a:ext cx="99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latin typeface="DevLys 010" pitchFamily="2" charset="0"/>
              </a:rPr>
              <a:t> </a:t>
            </a:r>
            <a:r>
              <a:rPr lang="en-US" sz="3000" b="1" u="sng" dirty="0" smtClean="0">
                <a:solidFill>
                  <a:srgbClr val="990000"/>
                </a:solidFill>
                <a:latin typeface="Comic Sans MS" pitchFamily="66" charset="0"/>
              </a:rPr>
              <a:t>Drinking Water</a:t>
            </a:r>
            <a:endParaRPr lang="en-US" sz="3000" b="1" u="sng" dirty="0">
              <a:solidFill>
                <a:srgbClr val="990000"/>
              </a:solidFill>
              <a:latin typeface="Comic Sans MS" pitchFamily="66" charset="0"/>
            </a:endParaRPr>
          </a:p>
        </p:txBody>
      </p:sp>
      <p:pic>
        <p:nvPicPr>
          <p:cNvPr id="4" name="Content Placeholder 3" descr="C:\Users\acer\Downloads\WhatsApp Image 2019-05-14 at 12.20.08 AM.jpe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844824"/>
            <a:ext cx="4032448" cy="4479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acer\AppData\Local\Temp\Rar$DRa0.436\IMG-20190514-WA003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844824"/>
            <a:ext cx="3960440" cy="4479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Documents and Settings\user\Desktop\LOGO\MDM_LOGO_JPEG.JPG"/>
          <p:cNvPicPr>
            <a:picLocks noChangeAspect="1" noChangeArrowheads="1"/>
          </p:cNvPicPr>
          <p:nvPr/>
        </p:nvPicPr>
        <p:blipFill>
          <a:blip r:embed="rId4" cstate="print"/>
          <a:srcRect l="27779" t="13121" r="27777" b="10283"/>
          <a:stretch>
            <a:fillRect/>
          </a:stretch>
        </p:blipFill>
        <p:spPr bwMode="auto">
          <a:xfrm>
            <a:off x="8153400" y="0"/>
            <a:ext cx="99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3400" y="6488668"/>
            <a:ext cx="335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District – </a:t>
            </a:r>
            <a:r>
              <a:rPr lang="en-US" b="1" dirty="0" err="1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Sagar</a:t>
            </a:r>
            <a:r>
              <a:rPr lang="en-US" b="1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b="1" dirty="0" err="1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Khargone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>
            <a:normAutofit/>
          </a:bodyPr>
          <a:lstStyle/>
          <a:p>
            <a:r>
              <a:rPr lang="en-US" sz="3000" b="1" u="sng" dirty="0" smtClean="0">
                <a:solidFill>
                  <a:srgbClr val="990000"/>
                </a:solidFill>
                <a:latin typeface="Comic Sans MS" pitchFamily="66" charset="0"/>
              </a:rPr>
              <a:t>Making food</a:t>
            </a:r>
            <a:endParaRPr lang="en-US" sz="3000" b="1" u="sng" dirty="0">
              <a:solidFill>
                <a:srgbClr val="990000"/>
              </a:solidFill>
              <a:latin typeface="Comic Sans MS" pitchFamily="66" charset="0"/>
            </a:endParaRPr>
          </a:p>
        </p:txBody>
      </p:sp>
      <p:pic>
        <p:nvPicPr>
          <p:cNvPr id="4" name="Content Placeholder 3" descr="C:\Users\acer\Desktop\photo  distric  wise\958ad5a6-a4e7-4362-80f5-3ecd4d6ef970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600200"/>
            <a:ext cx="39624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acer\Desktop\photo  distric  wise\39258370-2020-4efc-a33b-6a3f3424d89b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600200"/>
            <a:ext cx="364232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acer\Desktop\photo  distric  wise\db239505-f171-47d3-a021-57b0aa76bd0a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3962400"/>
            <a:ext cx="3952055" cy="2548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Users\acer\Desktop\photo  distric  wise\c3d82d12-24e9-429a-9ca9-fda0a4e0e40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3886200"/>
            <a:ext cx="3733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C:\Documents and Settings\user\Desktop\LOGO\MDM_LOGO_JPEG.JPG"/>
          <p:cNvPicPr>
            <a:picLocks noChangeAspect="1" noChangeArrowheads="1"/>
          </p:cNvPicPr>
          <p:nvPr/>
        </p:nvPicPr>
        <p:blipFill>
          <a:blip r:embed="rId6" cstate="print"/>
          <a:srcRect l="27779" t="13121" r="27777" b="10283"/>
          <a:stretch>
            <a:fillRect/>
          </a:stretch>
        </p:blipFill>
        <p:spPr bwMode="auto">
          <a:xfrm>
            <a:off x="8153400" y="0"/>
            <a:ext cx="99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5800" y="6488668"/>
            <a:ext cx="3886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District – </a:t>
            </a:r>
            <a:r>
              <a:rPr lang="en-US" b="1" dirty="0" err="1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Chhindwara</a:t>
            </a:r>
            <a:r>
              <a:rPr lang="en-US" b="1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b="1" dirty="0" err="1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Harda</a:t>
            </a:r>
            <a:r>
              <a:rPr lang="en-US" b="1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000" b="1" u="sng" dirty="0" smtClean="0">
                <a:solidFill>
                  <a:srgbClr val="990000"/>
                </a:solidFill>
                <a:latin typeface="Comic Sans MS" pitchFamily="66" charset="0"/>
              </a:rPr>
              <a:t>Multi tap Hand wash Unit</a:t>
            </a:r>
            <a:endParaRPr lang="en-US" sz="3000" b="1" u="sng" dirty="0">
              <a:solidFill>
                <a:srgbClr val="990000"/>
              </a:solidFill>
              <a:latin typeface="Comic Sans MS" pitchFamily="66" charset="0"/>
            </a:endParaRPr>
          </a:p>
        </p:txBody>
      </p:sp>
      <p:pic>
        <p:nvPicPr>
          <p:cNvPr id="4" name="Picture 3" descr="C:\Users\acer\Downloads\WhatsApp Image 2019-05-17 at 8.11.24 PM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818" y="1844824"/>
            <a:ext cx="4229190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IMG-20150120-WA0045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2000" y="1772816"/>
            <a:ext cx="4242548" cy="4824536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5" name="Picture 5" descr="C:\Documents and Settings\user\Desktop\LOGO\MDM_LOGO_JPEG.JPG"/>
          <p:cNvPicPr>
            <a:picLocks noChangeAspect="1" noChangeArrowheads="1"/>
          </p:cNvPicPr>
          <p:nvPr/>
        </p:nvPicPr>
        <p:blipFill>
          <a:blip r:embed="rId4" cstate="print"/>
          <a:srcRect l="27779" t="13121" r="27777" b="10283"/>
          <a:stretch>
            <a:fillRect/>
          </a:stretch>
        </p:blipFill>
        <p:spPr bwMode="auto">
          <a:xfrm>
            <a:off x="8153400" y="0"/>
            <a:ext cx="99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000" b="1" u="sng" dirty="0" smtClean="0">
                <a:solidFill>
                  <a:srgbClr val="990000"/>
                </a:solidFill>
                <a:latin typeface="Comic Sans MS" pitchFamily="66" charset="0"/>
              </a:rPr>
              <a:t>Multi tap Hand wash Unit</a:t>
            </a:r>
            <a:endParaRPr lang="en-US" sz="3000" dirty="0">
              <a:latin typeface="DevLys 010" pitchFamily="2" charset="0"/>
            </a:endParaRPr>
          </a:p>
        </p:txBody>
      </p:sp>
      <p:pic>
        <p:nvPicPr>
          <p:cNvPr id="3" name="Picture 2" descr="C:\Users\acer\Downloads\WhatsApp Image 2019-05-17 at 8.13.55 PM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600200"/>
            <a:ext cx="4191000" cy="4676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C:\Documents and Settings\user\Desktop\LOGO\MDM_LOGO_JPEG.JPG"/>
          <p:cNvPicPr>
            <a:picLocks noChangeAspect="1" noChangeArrowheads="1"/>
          </p:cNvPicPr>
          <p:nvPr/>
        </p:nvPicPr>
        <p:blipFill>
          <a:blip r:embed="rId3" cstate="print"/>
          <a:srcRect l="27779" t="13121" r="27777" b="10283"/>
          <a:stretch>
            <a:fillRect/>
          </a:stretch>
        </p:blipFill>
        <p:spPr bwMode="auto">
          <a:xfrm>
            <a:off x="8153400" y="0"/>
            <a:ext cx="99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9" name="Picture 8" descr="C:\Users\acer\Desktop\photo  distric  wise\neemucha\WhatsApp Image 2019-05-13 at 11.28.22 PM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600200"/>
            <a:ext cx="4060296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533400" y="6324600"/>
            <a:ext cx="259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b="1" dirty="0" smtClean="0"/>
              <a:t>District- </a:t>
            </a:r>
            <a:r>
              <a:rPr lang="en-IN" b="1" dirty="0" err="1" smtClean="0"/>
              <a:t>Neemuch</a:t>
            </a:r>
            <a:endParaRPr lang="en-US" b="1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1" u="sng" dirty="0" err="1" smtClean="0">
                <a:solidFill>
                  <a:srgbClr val="990000"/>
                </a:solidFill>
                <a:latin typeface="Comic Sans MS" pitchFamily="66" charset="0"/>
              </a:rPr>
              <a:t>Handwash</a:t>
            </a:r>
            <a:r>
              <a:rPr lang="en-US" sz="3200" b="1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solidFill>
                <a:schemeClr val="tx1"/>
              </a:solidFill>
              <a:latin typeface="DevLys 010" pitchFamily="2" charset="0"/>
            </a:endParaRPr>
          </a:p>
        </p:txBody>
      </p:sp>
      <p:pic>
        <p:nvPicPr>
          <p:cNvPr id="9" name="Content Placeholder 8" descr="C:\Users\acer\AppData\Local\Temp\Rar$DRa0.849\4KWL4KSw4KWB4KSW4KWH_________________________________________________________.jpe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024" y="1295400"/>
            <a:ext cx="464400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C:\Users\acer\Desktop\photo  distric  wise\neemucha\WhatsApp Image 2019-05-13 at 11.28.25 PM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788296"/>
            <a:ext cx="421196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C:\Users\acer\AppData\Local\Temp\Rar$DRa0.389\Photos\3-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223392"/>
            <a:ext cx="4072936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D:\2017-18\m\Presentation GOA\PIC\IMG-20171028-WA006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887688"/>
            <a:ext cx="4392488" cy="223224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5" descr="C:\Documents and Settings\user\Desktop\LOGO\MDM_LOGO_JPEG.JPG"/>
          <p:cNvPicPr>
            <a:picLocks noChangeAspect="1" noChangeArrowheads="1"/>
          </p:cNvPicPr>
          <p:nvPr/>
        </p:nvPicPr>
        <p:blipFill>
          <a:blip r:embed="rId6" cstate="print"/>
          <a:srcRect l="27779" t="13121" r="27777" b="10283"/>
          <a:stretch>
            <a:fillRect/>
          </a:stretch>
        </p:blipFill>
        <p:spPr bwMode="auto">
          <a:xfrm>
            <a:off x="8153400" y="0"/>
            <a:ext cx="99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" y="6324600"/>
            <a:ext cx="38449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District – </a:t>
            </a:r>
            <a:r>
              <a:rPr lang="en-US" b="1" dirty="0" err="1" smtClean="0"/>
              <a:t>Guna</a:t>
            </a:r>
            <a:r>
              <a:rPr lang="en-US" b="1" dirty="0" smtClean="0"/>
              <a:t>, </a:t>
            </a:r>
            <a:r>
              <a:rPr lang="en-US" b="1" dirty="0" err="1" smtClean="0"/>
              <a:t>Neemuch</a:t>
            </a:r>
            <a:r>
              <a:rPr lang="en-US" b="1" dirty="0" smtClean="0"/>
              <a:t> and </a:t>
            </a:r>
            <a:r>
              <a:rPr lang="en-US" b="1" dirty="0" err="1" smtClean="0"/>
              <a:t>Vidisha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001000" cy="1143000"/>
          </a:xfrm>
        </p:spPr>
        <p:txBody>
          <a:bodyPr>
            <a:normAutofit fontScale="90000"/>
          </a:bodyPr>
          <a:lstStyle/>
          <a:p>
            <a:r>
              <a:rPr lang="en-US" b="1" u="sng" dirty="0" smtClean="0">
                <a:solidFill>
                  <a:srgbClr val="990000"/>
                </a:solidFill>
                <a:latin typeface="Comic Sans MS" pitchFamily="66" charset="0"/>
              </a:rPr>
              <a:t>Coverage against Enrollment</a:t>
            </a:r>
            <a:r>
              <a:rPr lang="en-US" b="1" dirty="0" smtClean="0">
                <a:solidFill>
                  <a:srgbClr val="990000"/>
                </a:solidFill>
                <a:latin typeface="Comic Sans MS" pitchFamily="66" charset="0"/>
              </a:rPr>
              <a:t/>
            </a:r>
            <a:br>
              <a:rPr lang="en-US" b="1" dirty="0" smtClean="0">
                <a:solidFill>
                  <a:srgbClr val="990000"/>
                </a:solidFill>
                <a:latin typeface="Comic Sans MS" pitchFamily="66" charset="0"/>
              </a:rPr>
            </a:br>
            <a:r>
              <a:rPr lang="en-US" b="1" dirty="0" smtClean="0">
                <a:solidFill>
                  <a:srgbClr val="990000"/>
                </a:solidFill>
                <a:latin typeface="Comic Sans MS" pitchFamily="66" charset="0"/>
              </a:rPr>
              <a:t>(April 2019 to Dec. 2019)</a:t>
            </a:r>
            <a:endParaRPr lang="en-US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7315200" y="1752600"/>
            <a:ext cx="1352551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b="1" dirty="0">
                <a:latin typeface="Comic Sans MS" pitchFamily="66" charset="0"/>
              </a:rPr>
              <a:t>(In </a:t>
            </a:r>
            <a:r>
              <a:rPr lang="en-US" b="1" dirty="0" err="1">
                <a:latin typeface="Comic Sans MS" pitchFamily="66" charset="0"/>
              </a:rPr>
              <a:t>Lakh</a:t>
            </a:r>
            <a:r>
              <a:rPr lang="en-US" b="1" dirty="0">
                <a:latin typeface="Comic Sans MS" pitchFamily="66" charset="0"/>
              </a:rPr>
              <a:t>)  </a:t>
            </a:r>
          </a:p>
        </p:txBody>
      </p:sp>
      <p:pic>
        <p:nvPicPr>
          <p:cNvPr id="5" name="Picture 5" descr="MDM Logo 6 c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58150" y="0"/>
            <a:ext cx="1085850" cy="137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5</a:t>
            </a:fld>
            <a:endParaRPr lang="en-US"/>
          </a:p>
        </p:txBody>
      </p:sp>
      <p:graphicFrame>
        <p:nvGraphicFramePr>
          <p:cNvPr id="10" name="Chart 9"/>
          <p:cNvGraphicFramePr/>
          <p:nvPr/>
        </p:nvGraphicFramePr>
        <p:xfrm>
          <a:off x="457200" y="2057400"/>
          <a:ext cx="8077200" cy="43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b="1" u="sng" dirty="0" err="1" smtClean="0">
                <a:solidFill>
                  <a:srgbClr val="990000"/>
                </a:solidFill>
                <a:latin typeface="Comic Sans MS" pitchFamily="66" charset="0"/>
              </a:rPr>
              <a:t>Handwash</a:t>
            </a:r>
            <a:endParaRPr lang="en-US" sz="3000" b="1" u="sng" dirty="0">
              <a:solidFill>
                <a:srgbClr val="990000"/>
              </a:solidFill>
              <a:latin typeface="Comic Sans MS" pitchFamily="66" charset="0"/>
            </a:endParaRPr>
          </a:p>
        </p:txBody>
      </p:sp>
      <p:pic>
        <p:nvPicPr>
          <p:cNvPr id="4" name="Content Placeholder 3" descr="C:\Users\acer\AppData\Local\Temp\Rar$DRa0.159\_______________________________________________________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76400"/>
            <a:ext cx="3962400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acer\Downloads\WhatsApp Image 2019-05-14 at 12.20.10 AM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676400"/>
            <a:ext cx="443135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C:\Documents and Settings\user\Desktop\LOGO\MDM_LOGO_JPEG.JPG"/>
          <p:cNvPicPr>
            <a:picLocks noChangeAspect="1" noChangeArrowheads="1"/>
          </p:cNvPicPr>
          <p:nvPr/>
        </p:nvPicPr>
        <p:blipFill>
          <a:blip r:embed="rId4" cstate="print"/>
          <a:srcRect l="27779" t="13121" r="27777" b="10283"/>
          <a:stretch>
            <a:fillRect/>
          </a:stretch>
        </p:blipFill>
        <p:spPr bwMode="auto">
          <a:xfrm>
            <a:off x="8153400" y="0"/>
            <a:ext cx="99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6172200"/>
            <a:ext cx="342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District – </a:t>
            </a:r>
            <a:r>
              <a:rPr lang="en-US" b="1" dirty="0" err="1" smtClean="0"/>
              <a:t>Dewas</a:t>
            </a:r>
            <a:r>
              <a:rPr lang="en-US" b="1" dirty="0" smtClean="0"/>
              <a:t> and </a:t>
            </a:r>
            <a:r>
              <a:rPr lang="en-US" b="1" dirty="0" err="1" smtClean="0"/>
              <a:t>khargone</a:t>
            </a:r>
            <a:endParaRPr lang="en-US" b="1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780696"/>
          </a:xfrm>
        </p:spPr>
        <p:txBody>
          <a:bodyPr>
            <a:normAutofit/>
          </a:bodyPr>
          <a:lstStyle/>
          <a:p>
            <a:r>
              <a:rPr lang="en-IN" sz="3000" b="1" u="sng" dirty="0" err="1" smtClean="0">
                <a:solidFill>
                  <a:srgbClr val="990000"/>
                </a:solidFill>
                <a:latin typeface="Comic Sans MS" pitchFamily="66" charset="0"/>
              </a:rPr>
              <a:t>Sneh</a:t>
            </a:r>
            <a:r>
              <a:rPr lang="en-IN" sz="3000" b="1" u="sng" dirty="0" smtClean="0">
                <a:solidFill>
                  <a:srgbClr val="990000"/>
                </a:solidFill>
                <a:latin typeface="Comic Sans MS" pitchFamily="66" charset="0"/>
              </a:rPr>
              <a:t> </a:t>
            </a:r>
            <a:r>
              <a:rPr lang="en-IN" sz="3000" b="1" u="sng" dirty="0" err="1" smtClean="0">
                <a:solidFill>
                  <a:srgbClr val="990000"/>
                </a:solidFill>
                <a:latin typeface="Comic Sans MS" pitchFamily="66" charset="0"/>
              </a:rPr>
              <a:t>Bhoj</a:t>
            </a:r>
            <a:endParaRPr lang="en-US" sz="3000" b="1" u="sng" dirty="0">
              <a:solidFill>
                <a:srgbClr val="990000"/>
              </a:solidFill>
              <a:latin typeface="Comic Sans MS" pitchFamily="66" charset="0"/>
            </a:endParaRPr>
          </a:p>
        </p:txBody>
      </p:sp>
      <p:pic>
        <p:nvPicPr>
          <p:cNvPr id="1027" name="Picture 3" descr="C:\Users\acer\Desktop\photo  distric  wise\New folder (2)\78ef8d2f-599f-4404-9408-67dbcde6615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44824"/>
            <a:ext cx="4104456" cy="4536504"/>
          </a:xfrm>
          <a:prstGeom prst="rect">
            <a:avLst/>
          </a:prstGeom>
          <a:noFill/>
        </p:spPr>
      </p:pic>
      <p:pic>
        <p:nvPicPr>
          <p:cNvPr id="4" name="Picture 5" descr="C:\Documents and Settings\user\Desktop\LOGO\MDM_LOGO_JPEG.JPG"/>
          <p:cNvPicPr>
            <a:picLocks noChangeAspect="1" noChangeArrowheads="1"/>
          </p:cNvPicPr>
          <p:nvPr/>
        </p:nvPicPr>
        <p:blipFill>
          <a:blip r:embed="rId3" cstate="print"/>
          <a:srcRect l="27779" t="13121" r="27777" b="10283"/>
          <a:stretch>
            <a:fillRect/>
          </a:stretch>
        </p:blipFill>
        <p:spPr bwMode="auto">
          <a:xfrm>
            <a:off x="8153400" y="0"/>
            <a:ext cx="99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Picture 5" descr="C:\Users\acer\Desktop\photo  distric  wise\1f37f6e2-d32b-457b-bfc3-133e64c42c7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844824"/>
            <a:ext cx="4304953" cy="4479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457200" y="6488668"/>
            <a:ext cx="320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District –Ujjain 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1" u="sng" dirty="0" smtClean="0">
                <a:solidFill>
                  <a:srgbClr val="990000"/>
                </a:solidFill>
                <a:latin typeface="Comic Sans MS" pitchFamily="66" charset="0"/>
              </a:rPr>
              <a:t>Training of Cook cum helpers</a:t>
            </a:r>
            <a:endParaRPr lang="en-US" sz="3000" b="1" u="sng" dirty="0">
              <a:solidFill>
                <a:srgbClr val="990000"/>
              </a:solidFill>
              <a:latin typeface="Comic Sans MS" pitchFamily="66" charset="0"/>
            </a:endParaRPr>
          </a:p>
        </p:txBody>
      </p:sp>
      <p:pic>
        <p:nvPicPr>
          <p:cNvPr id="6" name="Content Placeholder 3" descr="E:\PHOTO ALBUM\itc shef\MDM WORKSHOP &amp; INT. CHEF DAY 20.10.2016\DSC_0330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060848"/>
            <a:ext cx="6912768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990600" y="6248400"/>
            <a:ext cx="2138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District- </a:t>
            </a:r>
            <a:r>
              <a:rPr lang="en-US" b="1" dirty="0" err="1" smtClean="0"/>
              <a:t>Chhindwara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780696"/>
          </a:xfrm>
        </p:spPr>
        <p:txBody>
          <a:bodyPr>
            <a:normAutofit/>
          </a:bodyPr>
          <a:lstStyle/>
          <a:p>
            <a:r>
              <a:rPr lang="en-US" sz="3000" b="1" u="sng" dirty="0" smtClean="0">
                <a:solidFill>
                  <a:srgbClr val="990000"/>
                </a:solidFill>
                <a:latin typeface="Comic Sans MS" pitchFamily="66" charset="0"/>
              </a:rPr>
              <a:t>Training of Cook cum helpers</a:t>
            </a:r>
            <a:endParaRPr lang="en-US" sz="3000" b="1" u="sng" dirty="0">
              <a:solidFill>
                <a:srgbClr val="990000"/>
              </a:solidFill>
              <a:latin typeface="Comic Sans MS" pitchFamily="66" charset="0"/>
            </a:endParaRPr>
          </a:p>
        </p:txBody>
      </p:sp>
      <p:pic>
        <p:nvPicPr>
          <p:cNvPr id="3" name="Picture 2" descr="20140929_15065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44824"/>
            <a:ext cx="4464496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Content Placeholder 3" descr="20140929_145517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844824"/>
            <a:ext cx="4183146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C:\Documents and Settings\user\Desktop\LOGO\MDM_LOGO_JPEG.JPG"/>
          <p:cNvPicPr>
            <a:picLocks noChangeAspect="1" noChangeArrowheads="1"/>
          </p:cNvPicPr>
          <p:nvPr/>
        </p:nvPicPr>
        <p:blipFill>
          <a:blip r:embed="rId4" cstate="print"/>
          <a:srcRect l="27779" t="13121" r="27777" b="10283"/>
          <a:stretch>
            <a:fillRect/>
          </a:stretch>
        </p:blipFill>
        <p:spPr bwMode="auto">
          <a:xfrm>
            <a:off x="8153400" y="0"/>
            <a:ext cx="99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" y="6488668"/>
            <a:ext cx="2138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District- </a:t>
            </a:r>
            <a:r>
              <a:rPr lang="en-US" b="1" dirty="0" err="1" smtClean="0"/>
              <a:t>Chhindwara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305800" cy="780696"/>
          </a:xfrm>
        </p:spPr>
        <p:txBody>
          <a:bodyPr>
            <a:normAutofit/>
          </a:bodyPr>
          <a:lstStyle/>
          <a:p>
            <a:r>
              <a:rPr lang="en-US" sz="3000" b="1" u="sng" dirty="0" smtClean="0">
                <a:solidFill>
                  <a:srgbClr val="990000"/>
                </a:solidFill>
                <a:latin typeface="Comic Sans MS" pitchFamily="66" charset="0"/>
              </a:rPr>
              <a:t>Milk Distribution</a:t>
            </a:r>
          </a:p>
        </p:txBody>
      </p:sp>
      <p:pic>
        <p:nvPicPr>
          <p:cNvPr id="4" name="Picture 5" descr="C:\Documents and Settings\user\Desktop\LOGO\MDM_LOGO_JPEG.JPG"/>
          <p:cNvPicPr>
            <a:picLocks noChangeAspect="1" noChangeArrowheads="1"/>
          </p:cNvPicPr>
          <p:nvPr/>
        </p:nvPicPr>
        <p:blipFill>
          <a:blip r:embed="rId2" cstate="print"/>
          <a:srcRect l="27779" t="13121" r="27777" b="10283"/>
          <a:stretch>
            <a:fillRect/>
          </a:stretch>
        </p:blipFill>
        <p:spPr bwMode="auto">
          <a:xfrm>
            <a:off x="8153400" y="0"/>
            <a:ext cx="99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1219200"/>
            <a:ext cx="883920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6538" indent="-236538" algn="just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From 15.07.2015 milk is being served to students of Primary schools and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Anganwadis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three times a weak (Monday, Wednesday and Friday).</a:t>
            </a:r>
          </a:p>
          <a:p>
            <a:pPr marL="236538" indent="-236538" algn="just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100 ml warm liquid milk prepared out of 10 gm milk powder.</a:t>
            </a:r>
          </a:p>
        </p:txBody>
      </p:sp>
      <p:pic>
        <p:nvPicPr>
          <p:cNvPr id="10" name="Content Placeholder 3" descr="C:\Users\acer\Desktop\photo  distric  wise\862db5bc-ca27-47ef-b607-beff9ca018a8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999" y="3429000"/>
            <a:ext cx="4114801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34290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 rot="10800000" flipV="1">
            <a:off x="685800" y="6488668"/>
            <a:ext cx="31777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District - </a:t>
            </a:r>
            <a:r>
              <a:rPr lang="en-US" b="1" dirty="0" err="1" smtClean="0"/>
              <a:t>Khargone</a:t>
            </a:r>
            <a:endParaRPr lang="en-US" b="1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/>
          </a:bodyPr>
          <a:lstStyle/>
          <a:p>
            <a:r>
              <a:rPr lang="en-US" sz="3000" b="1" u="sng" dirty="0" smtClean="0">
                <a:solidFill>
                  <a:srgbClr val="990000"/>
                </a:solidFill>
                <a:latin typeface="Comic Sans MS" pitchFamily="66" charset="0"/>
              </a:rPr>
              <a:t>Milk Distribution</a:t>
            </a:r>
          </a:p>
        </p:txBody>
      </p:sp>
      <p:pic>
        <p:nvPicPr>
          <p:cNvPr id="8" name="Picture 7" descr="C:\Users\acer\AppData\Local\Temp\Rar$DRa0.506\GPS_Chnoti_Sabalgarh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4191000"/>
            <a:ext cx="3276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 descr="C:\Documents and Settings\user\Desktop\LOGO\MDM_LOGO_JPEG.JPG"/>
          <p:cNvPicPr>
            <a:picLocks noChangeAspect="1" noChangeArrowheads="1"/>
          </p:cNvPicPr>
          <p:nvPr/>
        </p:nvPicPr>
        <p:blipFill>
          <a:blip r:embed="rId3" cstate="print"/>
          <a:srcRect l="27779" t="13121" r="27777" b="10283"/>
          <a:stretch>
            <a:fillRect/>
          </a:stretch>
        </p:blipFill>
        <p:spPr bwMode="auto">
          <a:xfrm>
            <a:off x="8153400" y="0"/>
            <a:ext cx="99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3" name="Picture 2" descr="C:\Users\steno\Desktop\ppt\sausar inovetion\20150812_1318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4191000"/>
            <a:ext cx="3505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C:\Users\acer\Desktop\photo  distric  wise\f0edd9cb-bf0b-4e28-88b8-f83f11daeaea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1628800"/>
            <a:ext cx="6944816" cy="23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 rot="10800000" flipV="1">
            <a:off x="685799" y="6488668"/>
            <a:ext cx="5029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District – </a:t>
            </a:r>
            <a:r>
              <a:rPr lang="en-US" b="1" dirty="0" err="1" smtClean="0"/>
              <a:t>Morena</a:t>
            </a:r>
            <a:r>
              <a:rPr lang="en-US" b="1" dirty="0" smtClean="0"/>
              <a:t>, </a:t>
            </a:r>
            <a:r>
              <a:rPr lang="en-US" b="1" dirty="0" err="1" smtClean="0"/>
              <a:t>Mandla</a:t>
            </a:r>
            <a:r>
              <a:rPr lang="en-US" b="1" dirty="0" smtClean="0"/>
              <a:t> and </a:t>
            </a:r>
            <a:r>
              <a:rPr lang="en-US" b="1" dirty="0" err="1" smtClean="0"/>
              <a:t>Dhar</a:t>
            </a:r>
            <a:endParaRPr lang="en-US" b="1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1" u="sng" dirty="0" smtClean="0">
                <a:solidFill>
                  <a:srgbClr val="990000"/>
                </a:solidFill>
                <a:latin typeface="Comic Sans MS" pitchFamily="66" charset="0"/>
              </a:rPr>
              <a:t>Health Checkup</a:t>
            </a:r>
            <a:endParaRPr lang="en-US" sz="3000" b="1" u="sng" dirty="0">
              <a:solidFill>
                <a:srgbClr val="990000"/>
              </a:solidFill>
              <a:latin typeface="Comic Sans MS" pitchFamily="66" charset="0"/>
            </a:endParaRPr>
          </a:p>
        </p:txBody>
      </p:sp>
      <p:pic>
        <p:nvPicPr>
          <p:cNvPr id="4" name="Content Placeholder 3" descr="C:\Users\acer\Desktop\photo  distric  wise\3467ca33-cda6-4b7b-af46-3ebd562ba95c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371600"/>
            <a:ext cx="7239000" cy="5153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C:\Documents and Settings\user\Desktop\LOGO\MDM_LOGO_JPEG.JPG"/>
          <p:cNvPicPr>
            <a:picLocks noChangeAspect="1" noChangeArrowheads="1"/>
          </p:cNvPicPr>
          <p:nvPr/>
        </p:nvPicPr>
        <p:blipFill>
          <a:blip r:embed="rId3" cstate="print"/>
          <a:srcRect l="27779" t="13121" r="27777" b="10283"/>
          <a:stretch>
            <a:fillRect/>
          </a:stretch>
        </p:blipFill>
        <p:spPr bwMode="auto">
          <a:xfrm>
            <a:off x="8153400" y="0"/>
            <a:ext cx="99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0" y="6488668"/>
            <a:ext cx="2895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District -</a:t>
            </a:r>
            <a:r>
              <a:rPr lang="en-US" b="1" dirty="0" err="1" smtClean="0"/>
              <a:t>Mandla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1" u="sng" dirty="0" smtClean="0">
                <a:solidFill>
                  <a:srgbClr val="990000"/>
                </a:solidFill>
                <a:latin typeface="Comic Sans MS" pitchFamily="66" charset="0"/>
              </a:rPr>
              <a:t>Health Checkup</a:t>
            </a:r>
            <a:endParaRPr lang="en-US" sz="3000" b="1" u="sng" dirty="0">
              <a:solidFill>
                <a:srgbClr val="990000"/>
              </a:solidFill>
              <a:latin typeface="Comic Sans MS" pitchFamily="66" charset="0"/>
            </a:endParaRPr>
          </a:p>
        </p:txBody>
      </p:sp>
      <p:pic>
        <p:nvPicPr>
          <p:cNvPr id="3" name="Picture 2" descr="IMG-20140801-WA0039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828800"/>
            <a:ext cx="4248472" cy="44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Content Placeholder 4" descr="C:\Users\acer\Desktop\photo  distric  wise\ddfc8d71-203b-4436-b89f-54096419b372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772816"/>
            <a:ext cx="4176464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C:\Documents and Settings\user\Desktop\LOGO\MDM_LOGO_JPEG.JPG"/>
          <p:cNvPicPr>
            <a:picLocks noChangeAspect="1" noChangeArrowheads="1"/>
          </p:cNvPicPr>
          <p:nvPr/>
        </p:nvPicPr>
        <p:blipFill>
          <a:blip r:embed="rId4" cstate="print"/>
          <a:srcRect l="27779" t="13121" r="27777" b="10283"/>
          <a:stretch>
            <a:fillRect/>
          </a:stretch>
        </p:blipFill>
        <p:spPr bwMode="auto">
          <a:xfrm>
            <a:off x="8153400" y="0"/>
            <a:ext cx="99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" y="6324600"/>
            <a:ext cx="2895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District -</a:t>
            </a:r>
            <a:r>
              <a:rPr lang="en-US" b="1" dirty="0" err="1" smtClean="0"/>
              <a:t>Dewas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1" u="sng" dirty="0" smtClean="0">
                <a:solidFill>
                  <a:srgbClr val="990000"/>
                </a:solidFill>
                <a:latin typeface="Comic Sans MS" pitchFamily="66" charset="0"/>
              </a:rPr>
              <a:t>Health Checkup</a:t>
            </a:r>
            <a:endParaRPr lang="en-US" sz="3000" b="1" u="sng" dirty="0">
              <a:solidFill>
                <a:srgbClr val="990000"/>
              </a:solidFill>
              <a:latin typeface="Comic Sans MS" pitchFamily="66" charset="0"/>
            </a:endParaRPr>
          </a:p>
        </p:txBody>
      </p:sp>
      <p:pic>
        <p:nvPicPr>
          <p:cNvPr id="3" name="Picture 2" descr="C:\Users\acer\Downloads\WhatsApp Image 2019-05-18 at 3.18.10 AM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844824"/>
            <a:ext cx="7416824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C:\Documents and Settings\user\Desktop\LOGO\MDM_LOGO_JPEG.JPG"/>
          <p:cNvPicPr>
            <a:picLocks noChangeAspect="1" noChangeArrowheads="1"/>
          </p:cNvPicPr>
          <p:nvPr/>
        </p:nvPicPr>
        <p:blipFill>
          <a:blip r:embed="rId3" cstate="print"/>
          <a:srcRect l="27779" t="13121" r="27777" b="10283"/>
          <a:stretch>
            <a:fillRect/>
          </a:stretch>
        </p:blipFill>
        <p:spPr bwMode="auto">
          <a:xfrm>
            <a:off x="8153400" y="0"/>
            <a:ext cx="99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8200" y="6488668"/>
            <a:ext cx="2895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District -</a:t>
            </a:r>
            <a:r>
              <a:rPr lang="en-US" b="1" dirty="0" err="1" smtClean="0"/>
              <a:t>Mandla</a:t>
            </a:r>
            <a:endParaRPr lang="en-US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45720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sz="3200" b="1" dirty="0" smtClean="0">
                <a:solidFill>
                  <a:srgbClr val="C00000"/>
                </a:solidFill>
              </a:rPr>
              <a:t> Emergency Medical Plan / Contingency plan </a:t>
            </a:r>
            <a:endParaRPr lang="en-IN" altLang="en-US" sz="3200" b="1" dirty="0" smtClean="0">
              <a:solidFill>
                <a:srgbClr val="C00000"/>
              </a:solidFill>
            </a:endParaRPr>
          </a:p>
        </p:txBody>
      </p:sp>
      <p:sp>
        <p:nvSpPr>
          <p:cNvPr id="8" name="TextBox 5"/>
          <p:cNvSpPr txBox="1"/>
          <p:nvPr/>
        </p:nvSpPr>
        <p:spPr>
          <a:xfrm>
            <a:off x="1998663" y="1378849"/>
            <a:ext cx="2971800" cy="707886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3-Member committee (SDM, CDPO, BRC’s)</a:t>
            </a:r>
          </a:p>
        </p:txBody>
      </p:sp>
      <p:cxnSp>
        <p:nvCxnSpPr>
          <p:cNvPr id="9" name="Straight Arrow Connector 8"/>
          <p:cNvCxnSpPr>
            <a:endCxn id="10" idx="0"/>
          </p:cNvCxnSpPr>
          <p:nvPr/>
        </p:nvCxnSpPr>
        <p:spPr bwMode="auto">
          <a:xfrm rot="5400000">
            <a:off x="2717010" y="2890937"/>
            <a:ext cx="1506537" cy="6356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 Placeholder 13"/>
          <p:cNvSpPr txBox="1">
            <a:spLocks noGrp="1"/>
          </p:cNvSpPr>
          <p:nvPr/>
        </p:nvSpPr>
        <p:spPr bwMode="auto">
          <a:xfrm>
            <a:off x="1981200" y="3647384"/>
            <a:ext cx="2971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" indent="-3175" algn="ctr">
              <a:buFont typeface="Wingdings" pitchFamily="2" charset="2"/>
              <a:buNone/>
              <a:defRPr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District Magistrate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Placeholder 13"/>
          <p:cNvSpPr txBox="1">
            <a:spLocks/>
          </p:cNvSpPr>
          <p:nvPr/>
        </p:nvSpPr>
        <p:spPr bwMode="auto">
          <a:xfrm>
            <a:off x="4437063" y="2445648"/>
            <a:ext cx="3505200" cy="1015663"/>
          </a:xfrm>
          <a:prstGeom prst="rect">
            <a:avLst/>
          </a:prstGeom>
          <a:ln w="95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" indent="-3175" algn="ctr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sz="2000" b="1" kern="0" dirty="0">
                <a:latin typeface="Times New Roman" pitchFamily="18" charset="0"/>
                <a:cs typeface="Times New Roman" pitchFamily="18" charset="0"/>
              </a:rPr>
              <a:t>Committee will inspect the place within 3 hours and send the report within 24 hours </a:t>
            </a:r>
          </a:p>
        </p:txBody>
      </p:sp>
      <p:sp>
        <p:nvSpPr>
          <p:cNvPr id="12" name="Text Placeholder 13"/>
          <p:cNvSpPr txBox="1">
            <a:spLocks/>
          </p:cNvSpPr>
          <p:nvPr/>
        </p:nvSpPr>
        <p:spPr bwMode="auto">
          <a:xfrm>
            <a:off x="1998663" y="5584135"/>
            <a:ext cx="2971800" cy="707886"/>
          </a:xfrm>
          <a:prstGeom prst="rect">
            <a:avLst/>
          </a:prstGeom>
          <a:ln w="95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" indent="-3175" algn="ctr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  <a:defRPr/>
            </a:pPr>
            <a:r>
              <a:rPr lang="en-US" sz="2000" b="1" kern="0" dirty="0">
                <a:latin typeface="Times New Roman" pitchFamily="18" charset="0"/>
                <a:cs typeface="Times New Roman" pitchFamily="18" charset="0"/>
              </a:rPr>
              <a:t>State Coordinator (MDM)</a:t>
            </a:r>
          </a:p>
        </p:txBody>
      </p:sp>
      <p:cxnSp>
        <p:nvCxnSpPr>
          <p:cNvPr id="13" name="Straight Arrow Connector 12"/>
          <p:cNvCxnSpPr>
            <a:stCxn id="10" idx="2"/>
          </p:cNvCxnSpPr>
          <p:nvPr/>
        </p:nvCxnSpPr>
        <p:spPr bwMode="auto">
          <a:xfrm rot="16200000" flipH="1">
            <a:off x="2713862" y="4800732"/>
            <a:ext cx="1522354" cy="1587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 Placeholder 13"/>
          <p:cNvSpPr txBox="1">
            <a:spLocks/>
          </p:cNvSpPr>
          <p:nvPr/>
        </p:nvSpPr>
        <p:spPr bwMode="auto">
          <a:xfrm>
            <a:off x="4437063" y="4382398"/>
            <a:ext cx="3352800" cy="707886"/>
          </a:xfrm>
          <a:prstGeom prst="rect">
            <a:avLst/>
          </a:prstGeom>
          <a:ln w="95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" indent="-3175" algn="ctr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sz="2000" b="1" kern="0" dirty="0">
                <a:latin typeface="Times New Roman" pitchFamily="18" charset="0"/>
                <a:cs typeface="Times New Roman" pitchFamily="18" charset="0"/>
              </a:rPr>
              <a:t>Send the report to Head Office, Bhopal within 24 Hrs</a:t>
            </a:r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3522663" y="2961584"/>
            <a:ext cx="9144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 bwMode="auto">
          <a:xfrm>
            <a:off x="3492500" y="4731647"/>
            <a:ext cx="9144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2" y="464202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060E7D-90C1-471E-9C23-A043D72DAF44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pic>
        <p:nvPicPr>
          <p:cNvPr id="18" name="Picture 5" descr="MDM Logo 6 cm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58150" y="0"/>
            <a:ext cx="1085850" cy="137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7848600" cy="1143000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en-US" b="1" u="sng" dirty="0" smtClean="0">
                <a:solidFill>
                  <a:srgbClr val="990000"/>
                </a:solidFill>
                <a:latin typeface="Comic Sans MS" pitchFamily="66" charset="0"/>
              </a:rPr>
              <a:t>Coverage against PAB approval</a:t>
            </a:r>
            <a:r>
              <a:rPr lang="en-US" b="1" dirty="0" smtClean="0">
                <a:solidFill>
                  <a:srgbClr val="990000"/>
                </a:solidFill>
                <a:latin typeface="Comic Sans MS" pitchFamily="66" charset="0"/>
              </a:rPr>
              <a:t/>
            </a:r>
            <a:br>
              <a:rPr lang="en-US" b="1" dirty="0" smtClean="0">
                <a:solidFill>
                  <a:srgbClr val="990000"/>
                </a:solidFill>
                <a:latin typeface="Comic Sans MS" pitchFamily="66" charset="0"/>
              </a:rPr>
            </a:br>
            <a:r>
              <a:rPr lang="en-US" b="1" dirty="0" smtClean="0">
                <a:solidFill>
                  <a:srgbClr val="990000"/>
                </a:solidFill>
                <a:latin typeface="Comic Sans MS" pitchFamily="66" charset="0"/>
              </a:rPr>
              <a:t>(April 2019 to Dec. 2019)</a:t>
            </a:r>
            <a:endParaRPr lang="en-US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7391400" y="1600200"/>
            <a:ext cx="1352551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b="1" dirty="0">
                <a:latin typeface="Comic Sans MS" pitchFamily="66" charset="0"/>
              </a:rPr>
              <a:t>(In </a:t>
            </a:r>
            <a:r>
              <a:rPr lang="en-US" b="1" dirty="0" err="1">
                <a:latin typeface="Comic Sans MS" pitchFamily="66" charset="0"/>
              </a:rPr>
              <a:t>Lakh</a:t>
            </a:r>
            <a:r>
              <a:rPr lang="en-US" b="1" dirty="0">
                <a:latin typeface="Comic Sans MS" pitchFamily="66" charset="0"/>
              </a:rPr>
              <a:t>)  </a:t>
            </a:r>
          </a:p>
        </p:txBody>
      </p:sp>
      <p:pic>
        <p:nvPicPr>
          <p:cNvPr id="7" name="Picture 5" descr="MDM Logo 6 c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58150" y="0"/>
            <a:ext cx="1085850" cy="137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6</a:t>
            </a:fld>
            <a:endParaRPr lang="en-US"/>
          </a:p>
        </p:txBody>
      </p:sp>
      <p:graphicFrame>
        <p:nvGraphicFramePr>
          <p:cNvPr id="10" name="Chart 9"/>
          <p:cNvGraphicFramePr/>
          <p:nvPr/>
        </p:nvGraphicFramePr>
        <p:xfrm>
          <a:off x="609600" y="2057400"/>
          <a:ext cx="7848599" cy="43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05800" y="0"/>
            <a:ext cx="838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0" y="1144588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solidFill>
                  <a:srgbClr val="351EDC"/>
                </a:solidFill>
                <a:latin typeface="Comic Sans MS" pitchFamily="66" charset="0"/>
              </a:rPr>
              <a:t>. </a:t>
            </a:r>
            <a:endParaRPr lang="en-US" b="1" dirty="0">
              <a:solidFill>
                <a:srgbClr val="351EDC"/>
              </a:solidFill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6488668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District : Jabalpur</a:t>
            </a:r>
            <a:endParaRPr lang="en-US" b="1" dirty="0"/>
          </a:p>
        </p:txBody>
      </p:sp>
      <p:sp>
        <p:nvSpPr>
          <p:cNvPr id="8" name="Content Placeholder 44"/>
          <p:cNvSpPr txBox="1">
            <a:spLocks/>
          </p:cNvSpPr>
          <p:nvPr/>
        </p:nvSpPr>
        <p:spPr>
          <a:xfrm>
            <a:off x="1" y="457201"/>
            <a:ext cx="8139113" cy="631825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itchFamily="66" charset="0"/>
              <a:ea typeface="+mn-ea"/>
              <a:cs typeface="Times New Roman" pitchFamily="18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0" y="381006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3200" b="1" dirty="0" smtClean="0">
                <a:solidFill>
                  <a:srgbClr val="990000"/>
                </a:solidFill>
                <a:latin typeface="Comic Sans MS" pitchFamily="66" charset="0"/>
              </a:rPr>
              <a:t>First Aid Box</a:t>
            </a:r>
          </a:p>
        </p:txBody>
      </p:sp>
      <p:pic>
        <p:nvPicPr>
          <p:cNvPr id="12" name="Picture 11" descr="G:\MDM PHOTO 2014-15\IMG-20160113-WA000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371600"/>
            <a:ext cx="44196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447800"/>
            <a:ext cx="3962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060E7D-90C1-471E-9C23-A043D72DAF44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05800" y="0"/>
            <a:ext cx="838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0" y="1144588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solidFill>
                  <a:srgbClr val="351EDC"/>
                </a:solidFill>
                <a:latin typeface="Comic Sans MS" pitchFamily="66" charset="0"/>
              </a:rPr>
              <a:t>. </a:t>
            </a:r>
            <a:endParaRPr lang="en-US" b="1" dirty="0">
              <a:solidFill>
                <a:srgbClr val="351EDC"/>
              </a:solidFill>
              <a:latin typeface="Comic Sans MS" pitchFamily="66" charset="0"/>
            </a:endParaRPr>
          </a:p>
        </p:txBody>
      </p:sp>
      <p:sp>
        <p:nvSpPr>
          <p:cNvPr id="8" name="Content Placeholder 44"/>
          <p:cNvSpPr txBox="1">
            <a:spLocks/>
          </p:cNvSpPr>
          <p:nvPr/>
        </p:nvSpPr>
        <p:spPr>
          <a:xfrm>
            <a:off x="1" y="457201"/>
            <a:ext cx="8139113" cy="631825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itchFamily="66" charset="0"/>
              <a:ea typeface="+mn-ea"/>
              <a:cs typeface="Times New Roman" pitchFamily="18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0" y="381006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3200" b="1" dirty="0" err="1" smtClean="0">
                <a:solidFill>
                  <a:srgbClr val="990000"/>
                </a:solidFill>
                <a:latin typeface="Comic Sans MS" pitchFamily="66" charset="0"/>
              </a:rPr>
              <a:t>Covid</a:t>
            </a:r>
            <a:r>
              <a:rPr lang="en-US" sz="3200" b="1" dirty="0" smtClean="0">
                <a:solidFill>
                  <a:srgbClr val="990000"/>
                </a:solidFill>
                <a:latin typeface="Comic Sans MS" pitchFamily="66" charset="0"/>
              </a:rPr>
              <a:t> – 19 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060E7D-90C1-471E-9C23-A043D72DAF44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9600" y="1219200"/>
            <a:ext cx="7924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Distribution of Food Security Allowance in lockdown period </a:t>
            </a:r>
          </a:p>
          <a:p>
            <a:pPr marL="465138" indent="-406400">
              <a:buFont typeface="Arial" pitchFamily="34" charset="0"/>
              <a:buChar char="•"/>
            </a:pPr>
            <a:r>
              <a:rPr lang="en-US" dirty="0" smtClean="0"/>
              <a:t>March and April  2020 		– 	33 Days </a:t>
            </a:r>
          </a:p>
          <a:p>
            <a:pPr marL="465138" indent="-406400">
              <a:buFont typeface="Arial" pitchFamily="34" charset="0"/>
              <a:buChar char="•"/>
            </a:pPr>
            <a:r>
              <a:rPr lang="en-US" dirty="0" smtClean="0"/>
              <a:t>Total Enrollment  		 – 	66.27 </a:t>
            </a:r>
            <a:r>
              <a:rPr lang="en-US" dirty="0" err="1" smtClean="0"/>
              <a:t>Lakh</a:t>
            </a:r>
            <a:endParaRPr lang="en-US" dirty="0" smtClean="0"/>
          </a:p>
          <a:p>
            <a:pPr marL="465138" indent="-406400">
              <a:buFont typeface="Arial" pitchFamily="34" charset="0"/>
              <a:buChar char="•"/>
            </a:pPr>
            <a:r>
              <a:rPr lang="en-US" dirty="0" smtClean="0"/>
              <a:t>Total Cooking Cost 		– 	117.11 Cr. </a:t>
            </a:r>
          </a:p>
          <a:p>
            <a:pPr marL="465138" indent="-406400">
              <a:buFont typeface="Arial" pitchFamily="34" charset="0"/>
              <a:buChar char="•"/>
            </a:pPr>
            <a:r>
              <a:rPr lang="en-US" dirty="0" smtClean="0"/>
              <a:t>Total Food grain -   	 	– 	26159.79 MT                                          </a:t>
            </a:r>
          </a:p>
          <a:p>
            <a:pPr marL="465138" indent="-406400">
              <a:buFont typeface="Arial" pitchFamily="34" charset="0"/>
              <a:buChar char="•"/>
            </a:pPr>
            <a:r>
              <a:rPr lang="en-US" dirty="0" smtClean="0"/>
              <a:t>Distribution of food grains from door to door to children </a:t>
            </a:r>
          </a:p>
        </p:txBody>
      </p:sp>
      <p:pic>
        <p:nvPicPr>
          <p:cNvPr id="6146" name="Picture 2" descr="E:\AWP-2020-21\Photo\WhatsApp Image 2020-05-19 at 12.58.10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3581400"/>
            <a:ext cx="3886200" cy="2743200"/>
          </a:xfrm>
          <a:prstGeom prst="rect">
            <a:avLst/>
          </a:prstGeom>
          <a:noFill/>
        </p:spPr>
      </p:pic>
      <p:pic>
        <p:nvPicPr>
          <p:cNvPr id="6147" name="Picture 3" descr="E:\AWP-2020-21\Photo\WhatsApp Image 2020-05-19 at 12.57.25.jpeg"/>
          <p:cNvPicPr>
            <a:picLocks noChangeAspect="1" noChangeArrowheads="1"/>
          </p:cNvPicPr>
          <p:nvPr/>
        </p:nvPicPr>
        <p:blipFill>
          <a:blip r:embed="rId4"/>
          <a:srcRect t="19231" b="23077"/>
          <a:stretch>
            <a:fillRect/>
          </a:stretch>
        </p:blipFill>
        <p:spPr bwMode="auto">
          <a:xfrm>
            <a:off x="4724400" y="3581400"/>
            <a:ext cx="3581400" cy="273538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05800" y="0"/>
            <a:ext cx="838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0" y="1144588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solidFill>
                  <a:srgbClr val="351EDC"/>
                </a:solidFill>
                <a:latin typeface="Comic Sans MS" pitchFamily="66" charset="0"/>
              </a:rPr>
              <a:t>. </a:t>
            </a:r>
            <a:endParaRPr lang="en-US" b="1" dirty="0">
              <a:solidFill>
                <a:srgbClr val="351EDC"/>
              </a:solidFill>
              <a:latin typeface="Comic Sans MS" pitchFamily="66" charset="0"/>
            </a:endParaRPr>
          </a:p>
        </p:txBody>
      </p:sp>
      <p:sp>
        <p:nvSpPr>
          <p:cNvPr id="8" name="Content Placeholder 44"/>
          <p:cNvSpPr txBox="1">
            <a:spLocks/>
          </p:cNvSpPr>
          <p:nvPr/>
        </p:nvSpPr>
        <p:spPr>
          <a:xfrm>
            <a:off x="1" y="457201"/>
            <a:ext cx="8139113" cy="631825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itchFamily="66" charset="0"/>
              <a:ea typeface="+mn-ea"/>
              <a:cs typeface="Times New Roman" pitchFamily="18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3200" b="1" dirty="0" err="1" smtClean="0">
                <a:solidFill>
                  <a:srgbClr val="990000"/>
                </a:solidFill>
                <a:latin typeface="Comic Sans MS" pitchFamily="66" charset="0"/>
              </a:rPr>
              <a:t>Covid</a:t>
            </a:r>
            <a:r>
              <a:rPr lang="en-US" sz="3200" b="1" dirty="0" smtClean="0">
                <a:solidFill>
                  <a:srgbClr val="990000"/>
                </a:solidFill>
                <a:latin typeface="Comic Sans MS" pitchFamily="66" charset="0"/>
              </a:rPr>
              <a:t> – 19 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060E7D-90C1-471E-9C23-A043D72DAF44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762000"/>
            <a:ext cx="8458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The Food Security Allowance was released through a single click by the HCM  MP.</a:t>
            </a:r>
          </a:p>
        </p:txBody>
      </p:sp>
      <p:pic>
        <p:nvPicPr>
          <p:cNvPr id="12" name="Picture 11" descr="cm95354877_106260277742142_2531058295213391872_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1371600"/>
            <a:ext cx="4419600" cy="2457450"/>
          </a:xfrm>
          <a:prstGeom prst="rect">
            <a:avLst/>
          </a:prstGeom>
        </p:spPr>
      </p:pic>
      <p:pic>
        <p:nvPicPr>
          <p:cNvPr id="13" name="Picture 12" descr="cm95307344_106261527742017_306937041784930304_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3810000"/>
            <a:ext cx="4419600" cy="2533650"/>
          </a:xfrm>
          <a:prstGeom prst="rect">
            <a:avLst/>
          </a:prstGeom>
        </p:spPr>
      </p:pic>
      <p:pic>
        <p:nvPicPr>
          <p:cNvPr id="15" name="Picture 14" descr="cm95261995_106261451075358_675920048711270400_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71600"/>
            <a:ext cx="4267200" cy="4953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05800" y="0"/>
            <a:ext cx="838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0" y="1144588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solidFill>
                  <a:srgbClr val="351EDC"/>
                </a:solidFill>
                <a:latin typeface="Comic Sans MS" pitchFamily="66" charset="0"/>
              </a:rPr>
              <a:t>. </a:t>
            </a:r>
            <a:endParaRPr lang="en-US" b="1" dirty="0">
              <a:solidFill>
                <a:srgbClr val="351EDC"/>
              </a:solidFill>
              <a:latin typeface="Comic Sans MS" pitchFamily="66" charset="0"/>
            </a:endParaRPr>
          </a:p>
        </p:txBody>
      </p:sp>
      <p:sp>
        <p:nvSpPr>
          <p:cNvPr id="8" name="Content Placeholder 44"/>
          <p:cNvSpPr txBox="1">
            <a:spLocks/>
          </p:cNvSpPr>
          <p:nvPr/>
        </p:nvSpPr>
        <p:spPr>
          <a:xfrm>
            <a:off x="1" y="457201"/>
            <a:ext cx="8139113" cy="631825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itchFamily="66" charset="0"/>
              <a:ea typeface="+mn-ea"/>
              <a:cs typeface="Times New Roman" pitchFamily="18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0" y="381006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3200" b="1" dirty="0" err="1" smtClean="0">
                <a:solidFill>
                  <a:srgbClr val="990000"/>
                </a:solidFill>
                <a:latin typeface="Comic Sans MS" pitchFamily="66" charset="0"/>
              </a:rPr>
              <a:t>Covid</a:t>
            </a:r>
            <a:r>
              <a:rPr lang="en-US" sz="3200" b="1" dirty="0" smtClean="0">
                <a:solidFill>
                  <a:srgbClr val="990000"/>
                </a:solidFill>
                <a:latin typeface="Comic Sans MS" pitchFamily="66" charset="0"/>
              </a:rPr>
              <a:t> – 19 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060E7D-90C1-471E-9C23-A043D72DAF44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9600" y="1219200"/>
            <a:ext cx="7924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Distribution of Food Security Allowance in lockdown period </a:t>
            </a:r>
          </a:p>
        </p:txBody>
      </p:sp>
      <p:pic>
        <p:nvPicPr>
          <p:cNvPr id="8194" name="Picture 2" descr="E:\AWP-2020-21\Photo\WhatsApp Image 2020-05-19 at 12.57.09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752600"/>
            <a:ext cx="4038600" cy="4038600"/>
          </a:xfrm>
          <a:prstGeom prst="rect">
            <a:avLst/>
          </a:prstGeom>
          <a:noFill/>
        </p:spPr>
      </p:pic>
      <p:pic>
        <p:nvPicPr>
          <p:cNvPr id="8195" name="Picture 3" descr="E:\AWP-2020-21\Photo\WhatsApp Image 2020-05-19 at 12.57.42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3400" y="1676400"/>
            <a:ext cx="4267200" cy="40386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05800" y="0"/>
            <a:ext cx="838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0" y="1144588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solidFill>
                  <a:srgbClr val="351EDC"/>
                </a:solidFill>
                <a:latin typeface="Comic Sans MS" pitchFamily="66" charset="0"/>
              </a:rPr>
              <a:t>. </a:t>
            </a:r>
            <a:endParaRPr lang="en-US" b="1" dirty="0">
              <a:solidFill>
                <a:srgbClr val="351EDC"/>
              </a:solidFill>
              <a:latin typeface="Comic Sans MS" pitchFamily="66" charset="0"/>
            </a:endParaRPr>
          </a:p>
        </p:txBody>
      </p:sp>
      <p:sp>
        <p:nvSpPr>
          <p:cNvPr id="8" name="Content Placeholder 44"/>
          <p:cNvSpPr txBox="1">
            <a:spLocks/>
          </p:cNvSpPr>
          <p:nvPr/>
        </p:nvSpPr>
        <p:spPr>
          <a:xfrm>
            <a:off x="1" y="457201"/>
            <a:ext cx="8139113" cy="631825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itchFamily="66" charset="0"/>
              <a:ea typeface="+mn-ea"/>
              <a:cs typeface="Times New Roman" pitchFamily="18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0" y="381006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3200" b="1" dirty="0" err="1" smtClean="0">
                <a:solidFill>
                  <a:srgbClr val="990000"/>
                </a:solidFill>
                <a:latin typeface="Comic Sans MS" pitchFamily="66" charset="0"/>
              </a:rPr>
              <a:t>Covid</a:t>
            </a:r>
            <a:r>
              <a:rPr lang="en-US" sz="3200" b="1" dirty="0" smtClean="0">
                <a:solidFill>
                  <a:srgbClr val="990000"/>
                </a:solidFill>
                <a:latin typeface="Comic Sans MS" pitchFamily="66" charset="0"/>
              </a:rPr>
              <a:t> – 19 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060E7D-90C1-471E-9C23-A043D72DAF44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9600" y="1371600"/>
            <a:ext cx="7010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Distribution of Food Security Allowance in Summer Vacation period </a:t>
            </a:r>
          </a:p>
          <a:p>
            <a:pPr marL="465138" indent="-406400">
              <a:buFont typeface="Arial" pitchFamily="34" charset="0"/>
              <a:buChar char="•"/>
            </a:pPr>
            <a:r>
              <a:rPr lang="en-US" dirty="0" smtClean="0"/>
              <a:t>May and June  2020 		– 	37 Days </a:t>
            </a:r>
          </a:p>
          <a:p>
            <a:pPr marL="465138" indent="-406400">
              <a:buFont typeface="Arial" pitchFamily="34" charset="0"/>
              <a:buChar char="•"/>
            </a:pPr>
            <a:r>
              <a:rPr lang="en-US" dirty="0" smtClean="0"/>
              <a:t>Total Enrollment  		 – 	66.27 </a:t>
            </a:r>
            <a:r>
              <a:rPr lang="en-US" dirty="0" err="1" smtClean="0"/>
              <a:t>Lakh</a:t>
            </a:r>
            <a:endParaRPr lang="en-US" dirty="0" smtClean="0"/>
          </a:p>
          <a:p>
            <a:pPr marL="465138" indent="-406400">
              <a:buFont typeface="Arial" pitchFamily="34" charset="0"/>
              <a:buChar char="•"/>
            </a:pPr>
            <a:r>
              <a:rPr lang="en-US" dirty="0" smtClean="0"/>
              <a:t>Total Cooking Cost 		– 	145.92 Cr. </a:t>
            </a:r>
          </a:p>
          <a:p>
            <a:pPr marL="465138" indent="-406400">
              <a:buFont typeface="Arial" pitchFamily="34" charset="0"/>
              <a:buChar char="•"/>
            </a:pPr>
            <a:r>
              <a:rPr lang="en-US" dirty="0" smtClean="0"/>
              <a:t>Total Food grain 		– 	29479.65 MT                                          </a:t>
            </a:r>
          </a:p>
          <a:p>
            <a:pPr marL="465138" indent="-406400">
              <a:buFont typeface="Arial" pitchFamily="34" charset="0"/>
              <a:buChar char="•"/>
            </a:pPr>
            <a:r>
              <a:rPr lang="en-US" dirty="0" smtClean="0"/>
              <a:t>Food is being distributed to the children from house to house. </a:t>
            </a:r>
          </a:p>
        </p:txBody>
      </p:sp>
      <p:pic>
        <p:nvPicPr>
          <p:cNvPr id="7170" name="Picture 2" descr="E:\AWP-2020-21\Photo\WhatsApp Image 2020-05-19 at 12.59.14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3505200"/>
            <a:ext cx="4267200" cy="2400300"/>
          </a:xfrm>
          <a:prstGeom prst="rect">
            <a:avLst/>
          </a:prstGeom>
          <a:noFill/>
        </p:spPr>
      </p:pic>
      <p:pic>
        <p:nvPicPr>
          <p:cNvPr id="7171" name="Picture 3" descr="E:\AWP-2020-21\Photo\WhatsApp Image 2020-05-19 at 12.59.48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3479800"/>
            <a:ext cx="3810000" cy="2463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819400"/>
            <a:ext cx="8229600" cy="731838"/>
          </a:xfrm>
        </p:spPr>
        <p:txBody>
          <a:bodyPr>
            <a:noAutofit/>
          </a:bodyPr>
          <a:lstStyle/>
          <a:p>
            <a:r>
              <a:rPr lang="en-US" sz="79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Thank You</a:t>
            </a:r>
            <a:endParaRPr lang="en-US" sz="79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Picture 5" descr="MDM Logo 6 c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58150" y="0"/>
            <a:ext cx="1085850" cy="137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04800" y="704088"/>
            <a:ext cx="8382000" cy="780696"/>
          </a:xfrm>
        </p:spPr>
        <p:txBody>
          <a:bodyPr>
            <a:normAutofit/>
          </a:bodyPr>
          <a:lstStyle/>
          <a:p>
            <a:r>
              <a:rPr lang="en-IN" sz="4000" b="1" u="sng" dirty="0" smtClean="0">
                <a:solidFill>
                  <a:srgbClr val="990000"/>
                </a:solidFill>
                <a:latin typeface="Comic Sans MS" pitchFamily="66" charset="0"/>
              </a:rPr>
              <a:t>Serving MDM</a:t>
            </a:r>
            <a:endParaRPr lang="en-US" sz="4000" b="1" u="sng" dirty="0">
              <a:solidFill>
                <a:srgbClr val="990000"/>
              </a:solidFill>
              <a:latin typeface="Comic Sans MS" pitchFamily="66" charset="0"/>
            </a:endParaRPr>
          </a:p>
        </p:txBody>
      </p:sp>
      <p:pic>
        <p:nvPicPr>
          <p:cNvPr id="9" name="Picture 5" descr="C:\Documents and Settings\user\Desktop\LOGO\MDM_LOGO_JPEG.JPG"/>
          <p:cNvPicPr>
            <a:picLocks noChangeAspect="1" noChangeArrowheads="1"/>
          </p:cNvPicPr>
          <p:nvPr/>
        </p:nvPicPr>
        <p:blipFill>
          <a:blip r:embed="rId2" cstate="print"/>
          <a:srcRect l="27779" t="13121" r="27777" b="10283"/>
          <a:stretch>
            <a:fillRect/>
          </a:stretch>
        </p:blipFill>
        <p:spPr bwMode="auto">
          <a:xfrm>
            <a:off x="8153400" y="0"/>
            <a:ext cx="99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1000" y="6488668"/>
            <a:ext cx="2895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District -</a:t>
            </a:r>
            <a:r>
              <a:rPr lang="en-US" b="1" dirty="0" err="1" smtClean="0"/>
              <a:t>Neemuch</a:t>
            </a:r>
            <a:endParaRPr lang="en-US" b="1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026" name="Picture 2" descr="E:\AWP-2020-21\Photo\WhatsApp Image 2020-05-19 at 13.18.45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2209800"/>
            <a:ext cx="3962400" cy="3352800"/>
          </a:xfrm>
          <a:prstGeom prst="rect">
            <a:avLst/>
          </a:prstGeom>
          <a:noFill/>
        </p:spPr>
      </p:pic>
      <p:pic>
        <p:nvPicPr>
          <p:cNvPr id="1027" name="Picture 3" descr="E:\AWP-2020-21\Photo\WhatsApp Image 2020-05-19 at 13.01.31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73600" y="2209800"/>
            <a:ext cx="4470400" cy="3352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0"/>
            <a:ext cx="8229600" cy="65563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3200" b="1" u="sng" dirty="0" smtClean="0">
                <a:solidFill>
                  <a:srgbClr val="990000"/>
                </a:solidFill>
                <a:latin typeface="Comic Sans MS" pitchFamily="66" charset="0"/>
              </a:rPr>
              <a:t>Food Grains Lifting &amp; </a:t>
            </a:r>
            <a:r>
              <a:rPr lang="en-US" sz="3200" b="1" u="sng" dirty="0" err="1" smtClean="0">
                <a:solidFill>
                  <a:srgbClr val="990000"/>
                </a:solidFill>
                <a:latin typeface="Comic Sans MS" pitchFamily="66" charset="0"/>
              </a:rPr>
              <a:t>Utilisation</a:t>
            </a:r>
            <a:r>
              <a:rPr lang="en-US" sz="3200" b="1" dirty="0" smtClean="0">
                <a:solidFill>
                  <a:srgbClr val="990000"/>
                </a:solidFill>
                <a:latin typeface="Comic Sans MS" pitchFamily="66" charset="0"/>
              </a:rPr>
              <a:t/>
            </a:r>
            <a:br>
              <a:rPr lang="en-US" sz="3200" b="1" dirty="0" smtClean="0">
                <a:solidFill>
                  <a:srgbClr val="990000"/>
                </a:solidFill>
                <a:latin typeface="Comic Sans MS" pitchFamily="66" charset="0"/>
              </a:rPr>
            </a:br>
            <a:r>
              <a:rPr lang="en-US" sz="3200" b="1" dirty="0" smtClean="0">
                <a:solidFill>
                  <a:srgbClr val="990000"/>
                </a:solidFill>
                <a:latin typeface="Comic Sans MS" pitchFamily="66" charset="0"/>
              </a:rPr>
              <a:t> (April 2019 to Dec. 2019)</a:t>
            </a:r>
            <a:r>
              <a:rPr lang="en-US" sz="3200" b="1" dirty="0" smtClean="0">
                <a:latin typeface="Comic Sans MS" pitchFamily="66" charset="0"/>
              </a:rPr>
              <a:t/>
            </a:r>
            <a:br>
              <a:rPr lang="en-US" sz="3200" b="1" dirty="0" smtClean="0">
                <a:latin typeface="Comic Sans MS" pitchFamily="66" charset="0"/>
              </a:rPr>
            </a:br>
            <a:endParaRPr lang="en-US" sz="3200" dirty="0"/>
          </a:p>
        </p:txBody>
      </p:sp>
      <p:pic>
        <p:nvPicPr>
          <p:cNvPr id="3" name="Picture 5" descr="MDM Logo 6 c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58150" y="0"/>
            <a:ext cx="1085850" cy="137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781800" y="1600200"/>
            <a:ext cx="1962151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b="1" dirty="0" smtClean="0">
                <a:latin typeface="Comic Sans MS" pitchFamily="66" charset="0"/>
              </a:rPr>
              <a:t>(Qty. In MTs)  </a:t>
            </a:r>
            <a:endParaRPr lang="en-US" b="1" dirty="0">
              <a:latin typeface="Comic Sans MS" pitchFamily="66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8</a:t>
            </a:fld>
            <a:endParaRPr lang="en-US"/>
          </a:p>
        </p:txBody>
      </p:sp>
      <p:graphicFrame>
        <p:nvGraphicFramePr>
          <p:cNvPr id="8" name="Chart 7"/>
          <p:cNvGraphicFramePr/>
          <p:nvPr/>
        </p:nvGraphicFramePr>
        <p:xfrm>
          <a:off x="0" y="1600200"/>
          <a:ext cx="91440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0"/>
              </a:spcBef>
            </a:pPr>
            <a:r>
              <a:rPr lang="en-US" sz="3200" b="1" u="sng" dirty="0" smtClean="0">
                <a:solidFill>
                  <a:srgbClr val="990000"/>
                </a:solidFill>
                <a:latin typeface="Comic Sans MS" pitchFamily="66" charset="0"/>
              </a:rPr>
              <a:t>Cost of Food Grains</a:t>
            </a:r>
            <a:br>
              <a:rPr lang="en-US" sz="3200" b="1" u="sng" dirty="0" smtClean="0">
                <a:solidFill>
                  <a:srgbClr val="990000"/>
                </a:solidFill>
                <a:latin typeface="Comic Sans MS" pitchFamily="66" charset="0"/>
              </a:rPr>
            </a:br>
            <a:r>
              <a:rPr lang="en-US" sz="3200" b="1" dirty="0" smtClean="0">
                <a:solidFill>
                  <a:srgbClr val="990000"/>
                </a:solidFill>
                <a:latin typeface="Comic Sans MS" pitchFamily="66" charset="0"/>
              </a:rPr>
              <a:t> (April 2019 to Dec. 2019)</a:t>
            </a:r>
            <a:endParaRPr lang="en-US" sz="3200" b="1" u="sng" dirty="0" smtClean="0">
              <a:solidFill>
                <a:srgbClr val="990000"/>
              </a:solidFill>
              <a:latin typeface="Comic Sans MS" pitchFamily="66" charset="0"/>
            </a:endParaRPr>
          </a:p>
          <a:p>
            <a:pPr algn="ctr" eaLnBrk="1" hangingPunct="1">
              <a:spcBef>
                <a:spcPts val="0"/>
              </a:spcBef>
            </a:pPr>
            <a:r>
              <a:rPr lang="en-US" sz="2400" b="1" u="sng" dirty="0" smtClean="0">
                <a:solidFill>
                  <a:srgbClr val="990000"/>
                </a:solidFill>
                <a:latin typeface="Comic Sans MS" pitchFamily="66" charset="0"/>
              </a:rPr>
              <a:t> </a:t>
            </a:r>
            <a:endParaRPr lang="en-US" sz="2400" b="1" u="sng" dirty="0">
              <a:latin typeface="Comic Sans MS" pitchFamily="66" charset="0"/>
            </a:endParaRPr>
          </a:p>
        </p:txBody>
      </p:sp>
      <p:pic>
        <p:nvPicPr>
          <p:cNvPr id="3" name="Picture 5" descr="MDM Logo 6 c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58150" y="0"/>
            <a:ext cx="1085850" cy="137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0"/>
            <a:ext cx="2958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Government of Madhya Pradesh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7391400" y="1600200"/>
            <a:ext cx="1352551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b="1" dirty="0">
                <a:latin typeface="Comic Sans MS" pitchFamily="66" charset="0"/>
              </a:rPr>
              <a:t>(In </a:t>
            </a:r>
            <a:r>
              <a:rPr lang="en-US" b="1" dirty="0" smtClean="0">
                <a:latin typeface="Comic Sans MS" pitchFamily="66" charset="0"/>
              </a:rPr>
              <a:t>Cr)  </a:t>
            </a:r>
            <a:endParaRPr lang="en-US" b="1" dirty="0">
              <a:latin typeface="Comic Sans MS" pitchFamily="66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BD7-5AC5-4385-9771-D33E46CD4AE0}" type="slidenum">
              <a:rPr lang="en-US" smtClean="0"/>
              <a:pPr/>
              <a:t>9</a:t>
            </a:fld>
            <a:endParaRPr lang="en-US"/>
          </a:p>
        </p:txBody>
      </p:sp>
      <p:graphicFrame>
        <p:nvGraphicFramePr>
          <p:cNvPr id="10" name="Chart 9"/>
          <p:cNvGraphicFramePr/>
          <p:nvPr/>
        </p:nvGraphicFramePr>
        <p:xfrm>
          <a:off x="0" y="1219200"/>
          <a:ext cx="89154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itle 1"/>
          <p:cNvSpPr txBox="1">
            <a:spLocks/>
          </p:cNvSpPr>
          <p:nvPr/>
        </p:nvSpPr>
        <p:spPr>
          <a:xfrm>
            <a:off x="0" y="990600"/>
            <a:ext cx="9144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/>
            </a:r>
            <a:b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</a:b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1750</TotalTime>
  <Words>1059</Words>
  <Application>Microsoft Office PowerPoint</Application>
  <PresentationFormat>On-screen Show (4:3)</PresentationFormat>
  <Paragraphs>359</Paragraphs>
  <Slides>65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6" baseType="lpstr">
      <vt:lpstr>Office Theme</vt:lpstr>
      <vt:lpstr>Mid Day Meal Scheme </vt:lpstr>
      <vt:lpstr>Plan Approved</vt:lpstr>
      <vt:lpstr>No. of institutions year 2019-20</vt:lpstr>
      <vt:lpstr>Working Days (April 2019 to Dec. 2019)</vt:lpstr>
      <vt:lpstr>Coverage against Enrollment (April 2019 to Dec. 2019)</vt:lpstr>
      <vt:lpstr>Coverage against PAB approval (April 2019 to Dec. 2019)</vt:lpstr>
      <vt:lpstr>Serving MDM</vt:lpstr>
      <vt:lpstr>Food Grains Lifting &amp; Utilisation  (April 2019 to Dec. 2019) </vt:lpstr>
      <vt:lpstr>Cost of Food Grains  (April 2019 to Dec. 2019)  </vt:lpstr>
      <vt:lpstr>Cooking Cost Utilisation (April 2019 to Dec. 2019) </vt:lpstr>
      <vt:lpstr>CCH – Engagement (April 2019 to Dec. 2019) </vt:lpstr>
      <vt:lpstr>Cook Cum Helpers</vt:lpstr>
      <vt:lpstr>Honorarium of Cook-Cum-Helper  (April 2019 to Dec. 2019) </vt:lpstr>
      <vt:lpstr>Transportation Assistance - Utilization (April 2019 to Dec. 2019) </vt:lpstr>
      <vt:lpstr>MME- Utilization (April 2019 to Dec, 2019) </vt:lpstr>
      <vt:lpstr>Slide 16</vt:lpstr>
      <vt:lpstr>Slide 17</vt:lpstr>
      <vt:lpstr>Kitchen shed </vt:lpstr>
      <vt:lpstr>Dining hall  </vt:lpstr>
      <vt:lpstr>Annual and Monthly Data Entry for F.Y. 2019-20  </vt:lpstr>
      <vt:lpstr>Slide 21</vt:lpstr>
      <vt:lpstr>Slide 22</vt:lpstr>
      <vt:lpstr>Slide 23</vt:lpstr>
      <vt:lpstr> Proposal for the year 2020-21</vt:lpstr>
      <vt:lpstr>Number of Schools </vt:lpstr>
      <vt:lpstr>Coverage of Students </vt:lpstr>
      <vt:lpstr>Slide 27</vt:lpstr>
      <vt:lpstr>Slide 28</vt:lpstr>
      <vt:lpstr>Requirement of CCH and their Honorarium </vt:lpstr>
      <vt:lpstr>Slide 30</vt:lpstr>
      <vt:lpstr>Slide 31</vt:lpstr>
      <vt:lpstr>Slide 32</vt:lpstr>
      <vt:lpstr>Kitchen Devices</vt:lpstr>
      <vt:lpstr>Proposal For  2020-21 (Primary &amp; Upper Primary) </vt:lpstr>
      <vt:lpstr>Flexi fund</vt:lpstr>
      <vt:lpstr>Flexi fund</vt:lpstr>
      <vt:lpstr>Flexi fund</vt:lpstr>
      <vt:lpstr>Kitchen Garden </vt:lpstr>
      <vt:lpstr>Kitchen Garden in School</vt:lpstr>
      <vt:lpstr> Kitchen Garden in School </vt:lpstr>
      <vt:lpstr>LPG GAS CONNECTION  </vt:lpstr>
      <vt:lpstr>LPG GAS CONNECTION DISTRIBUTION  </vt:lpstr>
      <vt:lpstr>Clean Kitchen Competition</vt:lpstr>
      <vt:lpstr>Clean Kitchen Competition</vt:lpstr>
      <vt:lpstr> Drinking Water</vt:lpstr>
      <vt:lpstr>Making food</vt:lpstr>
      <vt:lpstr>Multi tap Hand wash Unit</vt:lpstr>
      <vt:lpstr>Multi tap Hand wash Unit</vt:lpstr>
      <vt:lpstr>Handwash </vt:lpstr>
      <vt:lpstr>Handwash</vt:lpstr>
      <vt:lpstr>Sneh Bhoj</vt:lpstr>
      <vt:lpstr>Training of Cook cum helpers</vt:lpstr>
      <vt:lpstr>Training of Cook cum helpers</vt:lpstr>
      <vt:lpstr>Milk Distribution</vt:lpstr>
      <vt:lpstr>Milk Distribution</vt:lpstr>
      <vt:lpstr>Health Checkup</vt:lpstr>
      <vt:lpstr>Health Checkup</vt:lpstr>
      <vt:lpstr>Health Checkup</vt:lpstr>
      <vt:lpstr> Emergency Medical Plan / Contingency plan </vt:lpstr>
      <vt:lpstr>Slide 60</vt:lpstr>
      <vt:lpstr>Slide 61</vt:lpstr>
      <vt:lpstr>Slide 62</vt:lpstr>
      <vt:lpstr>Slide 63</vt:lpstr>
      <vt:lpstr>Slide 64</vt:lpstr>
      <vt:lpstr>Thank You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hp</dc:creator>
  <cp:lastModifiedBy>RANDHIR</cp:lastModifiedBy>
  <cp:revision>271</cp:revision>
  <dcterms:created xsi:type="dcterms:W3CDTF">2019-05-24T07:09:44Z</dcterms:created>
  <dcterms:modified xsi:type="dcterms:W3CDTF">2020-05-21T07:45:13Z</dcterms:modified>
</cp:coreProperties>
</file>